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866" r:id="rId2"/>
    <p:sldMasterId id="2147483843" r:id="rId3"/>
  </p:sldMasterIdLst>
  <p:notesMasterIdLst>
    <p:notesMasterId r:id="rId33"/>
  </p:notesMasterIdLst>
  <p:handoutMasterIdLst>
    <p:handoutMasterId r:id="rId34"/>
  </p:handoutMasterIdLst>
  <p:sldIdLst>
    <p:sldId id="256" r:id="rId4"/>
    <p:sldId id="299" r:id="rId5"/>
    <p:sldId id="305" r:id="rId6"/>
    <p:sldId id="306" r:id="rId7"/>
    <p:sldId id="308" r:id="rId8"/>
    <p:sldId id="307" r:id="rId9"/>
    <p:sldId id="316" r:id="rId10"/>
    <p:sldId id="315" r:id="rId11"/>
    <p:sldId id="317" r:id="rId12"/>
    <p:sldId id="318" r:id="rId13"/>
    <p:sldId id="319" r:id="rId14"/>
    <p:sldId id="309" r:id="rId15"/>
    <p:sldId id="314" r:id="rId16"/>
    <p:sldId id="310" r:id="rId17"/>
    <p:sldId id="324" r:id="rId18"/>
    <p:sldId id="325" r:id="rId19"/>
    <p:sldId id="311" r:id="rId20"/>
    <p:sldId id="327" r:id="rId21"/>
    <p:sldId id="329" r:id="rId22"/>
    <p:sldId id="330" r:id="rId23"/>
    <p:sldId id="331" r:id="rId24"/>
    <p:sldId id="312" r:id="rId25"/>
    <p:sldId id="320" r:id="rId26"/>
    <p:sldId id="313" r:id="rId27"/>
    <p:sldId id="321" r:id="rId28"/>
    <p:sldId id="323" r:id="rId29"/>
    <p:sldId id="322" r:id="rId30"/>
    <p:sldId id="332" r:id="rId31"/>
    <p:sldId id="294" r:id="rId32"/>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D0B69D-9948-46F3-B07D-8BF81D90CAFD}">
          <p14:sldIdLst>
            <p14:sldId id="256"/>
            <p14:sldId id="299"/>
            <p14:sldId id="305"/>
            <p14:sldId id="306"/>
            <p14:sldId id="308"/>
            <p14:sldId id="307"/>
            <p14:sldId id="316"/>
            <p14:sldId id="315"/>
            <p14:sldId id="317"/>
            <p14:sldId id="318"/>
            <p14:sldId id="319"/>
            <p14:sldId id="309"/>
            <p14:sldId id="314"/>
            <p14:sldId id="310"/>
            <p14:sldId id="324"/>
            <p14:sldId id="325"/>
            <p14:sldId id="311"/>
            <p14:sldId id="327"/>
            <p14:sldId id="329"/>
            <p14:sldId id="330"/>
            <p14:sldId id="331"/>
            <p14:sldId id="312"/>
            <p14:sldId id="320"/>
            <p14:sldId id="313"/>
            <p14:sldId id="321"/>
            <p14:sldId id="323"/>
            <p14:sldId id="322"/>
            <p14:sldId id="332"/>
          </p14:sldIdLst>
        </p14:section>
        <p14:section name="Untitled Section" id="{BC207CB5-D627-4B15-B03B-ED7A53E19D7E}">
          <p14:sldIdLst>
            <p14:sldId id="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08C"/>
    <a:srgbClr val="1C3D74"/>
    <a:srgbClr val="2DB8C5"/>
    <a:srgbClr val="73B82B"/>
    <a:srgbClr val="F18500"/>
    <a:srgbClr val="10746A"/>
    <a:srgbClr val="8D3786"/>
    <a:srgbClr val="CDA60C"/>
    <a:srgbClr val="2DB862"/>
    <a:srgbClr val="0096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94695" autoAdjust="0"/>
  </p:normalViewPr>
  <p:slideViewPr>
    <p:cSldViewPr snapToGrid="0" snapToObjects="1">
      <p:cViewPr varScale="1">
        <p:scale>
          <a:sx n="120" d="100"/>
          <a:sy n="120" d="100"/>
        </p:scale>
        <p:origin x="200" y="69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5" d="100"/>
          <a:sy n="55" d="100"/>
        </p:scale>
        <p:origin x="2604"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s-AR"/>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s-AR"/>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s-AR"/>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s-AR"/>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dirty="0">
                <a:solidFill>
                  <a:srgbClr val="001B71"/>
                </a:solidFill>
                <a:latin typeface="Arial" panose="020B0604020202020204" pitchFamily="34" charset="0"/>
                <a:cs typeface="Arial" panose="020B0604020202020204" pitchFamily="34" charset="0"/>
              </a:rPr>
              <a:t>Example</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s-AR"/>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s-AR"/>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mj-lt"/>
                <a:ea typeface="+mn-ea"/>
                <a:cs typeface="+mn-cs"/>
              </a:defRPr>
            </a:pPr>
            <a:endParaRPr lang="es-AR"/>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s-AR"/>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s-A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664FB5-82AF-48A4-80F1-9AEEE0DF4B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CF0742E-D5E1-4FF3-A442-958EA2A786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D066F8-4FE9-4315-A56E-3EA256F5907F}" type="datetimeFigureOut">
              <a:rPr lang="en-GB" smtClean="0"/>
              <a:t>29/06/2021</a:t>
            </a:fld>
            <a:endParaRPr lang="en-GB"/>
          </a:p>
        </p:txBody>
      </p:sp>
      <p:sp>
        <p:nvSpPr>
          <p:cNvPr id="4" name="Footer Placeholder 3">
            <a:extLst>
              <a:ext uri="{FF2B5EF4-FFF2-40B4-BE49-F238E27FC236}">
                <a16:creationId xmlns:a16="http://schemas.microsoft.com/office/drawing/2014/main" id="{A1F2F771-FAFF-4FF6-AE5C-96F43E8CB7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8EB88F3-0CB9-4921-9214-BFA9C4B808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F73B9F-E786-4DE9-B054-AF2D3B642399}" type="slidenum">
              <a:rPr lang="en-GB" smtClean="0"/>
              <a:t>‹Nº›</a:t>
            </a:fld>
            <a:endParaRPr lang="en-GB"/>
          </a:p>
        </p:txBody>
      </p:sp>
    </p:spTree>
    <p:extLst>
      <p:ext uri="{BB962C8B-B14F-4D97-AF65-F5344CB8AC3E}">
        <p14:creationId xmlns:p14="http://schemas.microsoft.com/office/powerpoint/2010/main" val="3935115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D6F77-CFCE-A445-8E2C-54D16F9EECCC}" type="datetimeFigureOut">
              <a:rPr lang="en-US" smtClean="0"/>
              <a:t>6/29/21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42D00-D33B-6747-961F-9152114FB45F}" type="slidenum">
              <a:rPr lang="en-US" smtClean="0"/>
              <a:t>‹Nº›</a:t>
            </a:fld>
            <a:endParaRPr lang="en-US"/>
          </a:p>
        </p:txBody>
      </p:sp>
    </p:spTree>
    <p:extLst>
      <p:ext uri="{BB962C8B-B14F-4D97-AF65-F5344CB8AC3E}">
        <p14:creationId xmlns:p14="http://schemas.microsoft.com/office/powerpoint/2010/main" val="298140355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Cover 1">
    <p:bg>
      <p:bgPr>
        <a:solidFill>
          <a:srgbClr val="1C3D74"/>
        </a:solidFill>
        <a:effectLst/>
      </p:bgPr>
    </p:bg>
    <p:spTree>
      <p:nvGrpSpPr>
        <p:cNvPr id="1" name=""/>
        <p:cNvGrpSpPr/>
        <p:nvPr/>
      </p:nvGrpSpPr>
      <p:grpSpPr>
        <a:xfrm>
          <a:off x="0" y="0"/>
          <a:ext cx="0" cy="0"/>
          <a:chOff x="0" y="0"/>
          <a:chExt cx="0" cy="0"/>
        </a:xfrm>
      </p:grpSpPr>
      <p:sp>
        <p:nvSpPr>
          <p:cNvPr id="7"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8"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4010446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4679950" y="1311276"/>
            <a:ext cx="4186238" cy="279199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4679950" y="4176072"/>
            <a:ext cx="4186238" cy="87954"/>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00C9E275-0734-425E-938B-16131D4657EE}"/>
              </a:ext>
            </a:extLst>
          </p:cNvPr>
          <p:cNvSpPr>
            <a:spLocks noGrp="1"/>
          </p:cNvSpPr>
          <p:nvPr>
            <p:ph type="body" sz="quarter" idx="13" hasCustomPrompt="1"/>
          </p:nvPr>
        </p:nvSpPr>
        <p:spPr>
          <a:xfrm>
            <a:off x="186596" y="1311275"/>
            <a:ext cx="438540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9082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767512" y="1311276"/>
            <a:ext cx="2098675" cy="277370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2"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3" name="Text Placeholder 2">
            <a:extLst>
              <a:ext uri="{FF2B5EF4-FFF2-40B4-BE49-F238E27FC236}">
                <a16:creationId xmlns:a16="http://schemas.microsoft.com/office/drawing/2014/main" id="{9602840F-CF0A-4B0C-876C-214741C51912}"/>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516180862"/>
      </p:ext>
    </p:extLst>
  </p:cSld>
  <p:clrMapOvr>
    <a:masterClrMapping/>
  </p:clrMapOvr>
  <p:extLst>
    <p:ext uri="{DCECCB84-F9BA-43D5-87BE-67443E8EF086}">
      <p15:sldGuideLst xmlns:p15="http://schemas.microsoft.com/office/powerpoint/2012/main">
        <p15:guide id="1" pos="419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6767513" y="1311274"/>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840049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6767513" y="1311275"/>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9"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2" name="Text Placeholder 2">
            <a:extLst>
              <a:ext uri="{FF2B5EF4-FFF2-40B4-BE49-F238E27FC236}">
                <a16:creationId xmlns:a16="http://schemas.microsoft.com/office/drawing/2014/main" id="{A5E523E2-4C7B-424A-8715-BA3BD5E8B973}"/>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147593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767513" y="1322601"/>
            <a:ext cx="2098675"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67512" y="417795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6"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7216A11E-B4A5-4F26-9049-F166D72D6258}"/>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869923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4305300"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4305302"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6778626" y="2877213"/>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78624"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5"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10" name="Text Placeholder 2">
            <a:extLst>
              <a:ext uri="{FF2B5EF4-FFF2-40B4-BE49-F238E27FC236}">
                <a16:creationId xmlns:a16="http://schemas.microsoft.com/office/drawing/2014/main" id="{11A76B9A-C73D-41F4-848B-7B422BD2540C}"/>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68500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102847" y="1322601"/>
            <a:ext cx="2763341"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102847" y="4177950"/>
            <a:ext cx="2763341"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9" name="Text Placeholder 2">
            <a:extLst>
              <a:ext uri="{FF2B5EF4-FFF2-40B4-BE49-F238E27FC236}">
                <a16:creationId xmlns:a16="http://schemas.microsoft.com/office/drawing/2014/main" id="{6B742EC7-0905-4619-9932-945C15BD9FB8}"/>
              </a:ext>
            </a:extLst>
          </p:cNvPr>
          <p:cNvSpPr>
            <a:spLocks noGrp="1"/>
          </p:cNvSpPr>
          <p:nvPr>
            <p:ph type="body" sz="quarter" idx="26" hasCustomPrompt="1"/>
          </p:nvPr>
        </p:nvSpPr>
        <p:spPr>
          <a:xfrm>
            <a:off x="3144721"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marL="457200" indent="0">
              <a:buFont typeface="Arial" panose="020B0604020202020204" pitchFamily="34" charset="0"/>
              <a:buNone/>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a16="http://schemas.microsoft.com/office/drawing/2014/main" id="{E839734A-FE59-489D-8235-3CE5E3DE21EF}"/>
              </a:ext>
            </a:extLst>
          </p:cNvPr>
          <p:cNvSpPr>
            <a:spLocks noGrp="1"/>
          </p:cNvSpPr>
          <p:nvPr>
            <p:ph type="body" sz="quarter" idx="27" hasCustomPrompt="1"/>
          </p:nvPr>
        </p:nvSpPr>
        <p:spPr>
          <a:xfrm>
            <a:off x="186595"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71719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496620" y="1309603"/>
            <a:ext cx="6380681" cy="280837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496620" y="4176072"/>
            <a:ext cx="638068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a16="http://schemas.microsoft.com/office/drawing/2014/main" id="{57C490C0-3F42-428E-9663-C0315B61F18B}"/>
              </a:ext>
            </a:extLst>
          </p:cNvPr>
          <p:cNvSpPr>
            <a:spLocks noGrp="1"/>
          </p:cNvSpPr>
          <p:nvPr>
            <p:ph type="body" sz="quarter" idx="13" hasCustomPrompt="1"/>
          </p:nvPr>
        </p:nvSpPr>
        <p:spPr>
          <a:xfrm>
            <a:off x="186597" y="1311275"/>
            <a:ext cx="21262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473945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287339" y="1322601"/>
            <a:ext cx="8578850"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
        <p:nvSpPr>
          <p:cNvPr id="12"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34615912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0" y="250826"/>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dirty="0"/>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dirty="0"/>
              <a:t>Click to edit caption: Arial Regular 10pt</a:t>
            </a:r>
          </a:p>
        </p:txBody>
      </p:sp>
    </p:spTree>
    <p:extLst>
      <p:ext uri="{BB962C8B-B14F-4D97-AF65-F5344CB8AC3E}">
        <p14:creationId xmlns:p14="http://schemas.microsoft.com/office/powerpoint/2010/main" val="243658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12000">
              <a:srgbClr val="1C3D74"/>
            </a:gs>
            <a:gs pos="100000">
              <a:srgbClr val="2DB8C5"/>
            </a:gs>
          </a:gsLst>
          <a:lin ang="19800000" scaled="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280325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03484" y="1234649"/>
            <a:ext cx="2219675" cy="1349665"/>
            <a:chOff x="1985262" y="1786188"/>
            <a:chExt cx="3594613" cy="2579532"/>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1"/>
              <a:ext cx="3594613" cy="864849"/>
            </a:xfrm>
            <a:prstGeom prst="rect">
              <a:avLst/>
            </a:prstGeom>
            <a:noFill/>
          </p:spPr>
          <p:txBody>
            <a:bodyPr wrap="square" rtlCol="0">
              <a:spAutoFit/>
            </a:bodyPr>
            <a:lstStyle/>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3299430" y="1210655"/>
            <a:ext cx="2156489" cy="1349665"/>
            <a:chOff x="1985262" y="1786188"/>
            <a:chExt cx="3594613" cy="2579532"/>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6395376" y="1210655"/>
            <a:ext cx="2184743" cy="1349665"/>
            <a:chOff x="1985262" y="1786188"/>
            <a:chExt cx="3594613" cy="2579532"/>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dirty="0">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1800890" y="2785639"/>
            <a:ext cx="2268189" cy="1349665"/>
            <a:chOff x="1985262" y="1786188"/>
            <a:chExt cx="3594613" cy="2579532"/>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dirty="0">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4949634" y="2785639"/>
            <a:ext cx="2289366" cy="1349665"/>
            <a:chOff x="1985262" y="1786188"/>
            <a:chExt cx="3594613" cy="2579532"/>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470585"/>
            </a:xfrm>
            <a:prstGeom prst="rect">
              <a:avLst/>
            </a:prstGeom>
            <a:noFill/>
          </p:spPr>
          <p:txBody>
            <a:bodyPr wrap="square" rtlCol="0">
              <a:spAutoFit/>
            </a:bodyPr>
            <a:lstStyle/>
            <a:p>
              <a:pPr algn="ctr"/>
              <a:r>
                <a:rPr lang="en-US" sz="4400" b="1" dirty="0">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dirty="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186596" y="211096"/>
            <a:ext cx="8672097" cy="1171575"/>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Tree>
    <p:extLst>
      <p:ext uri="{BB962C8B-B14F-4D97-AF65-F5344CB8AC3E}">
        <p14:creationId xmlns:p14="http://schemas.microsoft.com/office/powerpoint/2010/main" val="24768753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2925649" y="1218723"/>
          <a:ext cx="4923808" cy="314917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a16="http://schemas.microsoft.com/office/drawing/2014/main" id="{A91CD518-0B4F-4DDD-8245-74B5057E966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583801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3380198" y="1259540"/>
          <a:ext cx="5003514" cy="329575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6" name="Text Placeholder 2">
            <a:extLst>
              <a:ext uri="{FF2B5EF4-FFF2-40B4-BE49-F238E27FC236}">
                <a16:creationId xmlns:a16="http://schemas.microsoft.com/office/drawing/2014/main" id="{796BE319-1C15-41CC-A596-E46D2BF7CC7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29708132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extLst>
              <p:ext uri="{D42A27DB-BD31-4B8C-83A1-F6EECF244321}">
                <p14:modId xmlns:p14="http://schemas.microsoft.com/office/powerpoint/2010/main" val="3268563056"/>
              </p:ext>
            </p:extLst>
          </p:nvPr>
        </p:nvGraphicFramePr>
        <p:xfrm>
          <a:off x="2586555" y="1209354"/>
          <a:ext cx="5804951" cy="3027488"/>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5" name="Text Placeholder 2">
            <a:extLst>
              <a:ext uri="{FF2B5EF4-FFF2-40B4-BE49-F238E27FC236}">
                <a16:creationId xmlns:a16="http://schemas.microsoft.com/office/drawing/2014/main" id="{020285F8-6946-46F6-9325-70AD32F1D6C8}"/>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a:defRPr/>
            </a:pPr>
            <a:endParaRPr lang="en-US" dirty="0"/>
          </a:p>
        </p:txBody>
      </p:sp>
    </p:spTree>
    <p:extLst>
      <p:ext uri="{BB962C8B-B14F-4D97-AF65-F5344CB8AC3E}">
        <p14:creationId xmlns:p14="http://schemas.microsoft.com/office/powerpoint/2010/main" val="3314826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2266213361"/>
              </p:ext>
            </p:extLst>
          </p:nvPr>
        </p:nvGraphicFramePr>
        <p:xfrm>
          <a:off x="287338" y="168965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dirty="0">
                          <a:latin typeface="+mj-lt"/>
                        </a:rPr>
                        <a:t>XXXXXXXXXXXXX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276586">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2248348035"/>
              </p:ext>
            </p:extLst>
          </p:nvPr>
        </p:nvGraphicFramePr>
        <p:xfrm>
          <a:off x="287338" y="315380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dirty="0">
                          <a:latin typeface="+mj-lt"/>
                        </a:rPr>
                        <a:t>XXXXXXXXXXXXX</a:t>
                      </a:r>
                    </a:p>
                  </a:txBody>
                  <a:tcPr marL="32707" marR="32707" marT="49061" marB="49061"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a:t>
                      </a:r>
                      <a:endParaRPr lang="en-US" sz="800" dirty="0">
                        <a:latin typeface="+mj-lt"/>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dirty="0">
                        <a:ln>
                          <a:noFill/>
                        </a:ln>
                        <a:solidFill>
                          <a:prstClr val="white"/>
                        </a:solidFill>
                        <a:effectLst/>
                        <a:uLnTx/>
                        <a:uFillTx/>
                        <a:latin typeface="+mj-lt"/>
                        <a:ea typeface="+mn-ea"/>
                        <a:cs typeface="+mn-cs"/>
                      </a:endParaRPr>
                    </a:p>
                  </a:txBody>
                  <a:tcPr marL="32707" marR="32707" marT="49061" marB="49061"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276586">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i="0" dirty="0" err="1">
                          <a:solidFill>
                            <a:schemeClr val="tx1"/>
                          </a:solidFill>
                          <a:latin typeface="+mj-lt"/>
                        </a:rPr>
                        <a:t>xxxxxxxxxx</a:t>
                      </a:r>
                      <a:endParaRPr lang="en-US" sz="800" b="0" i="0" dirty="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3ABA65EC-BE67-47F1-855B-E0BFD2EA8CE3}"/>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p:txBody>
      </p:sp>
    </p:spTree>
    <p:extLst>
      <p:ext uri="{BB962C8B-B14F-4D97-AF65-F5344CB8AC3E}">
        <p14:creationId xmlns:p14="http://schemas.microsoft.com/office/powerpoint/2010/main" val="3833570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3228967"/>
            <a:ext cx="4335556" cy="1158812"/>
          </a:xfrm>
          <a:prstGeom prst="rect">
            <a:avLst/>
          </a:prstGeom>
        </p:spPr>
      </p:pic>
      <p:sp>
        <p:nvSpPr>
          <p:cNvPr id="2" name="TextBox 1">
            <a:extLst>
              <a:ext uri="{FF2B5EF4-FFF2-40B4-BE49-F238E27FC236}">
                <a16:creationId xmlns:a16="http://schemas.microsoft.com/office/drawing/2014/main" id="{AF811C00-D549-464E-ADFA-3C1836754071}"/>
              </a:ext>
            </a:extLst>
          </p:cNvPr>
          <p:cNvSpPr txBox="1"/>
          <p:nvPr userDrawn="1"/>
        </p:nvSpPr>
        <p:spPr>
          <a:xfrm>
            <a:off x="3282511" y="1820461"/>
            <a:ext cx="2770419" cy="646331"/>
          </a:xfrm>
          <a:prstGeom prst="rect">
            <a:avLst/>
          </a:prstGeom>
          <a:noFill/>
        </p:spPr>
        <p:txBody>
          <a:bodyPr wrap="square" rtlCol="0">
            <a:spAutoFit/>
          </a:bodyPr>
          <a:lstStyle/>
          <a:p>
            <a:pPr algn="l"/>
            <a:r>
              <a:rPr lang="en-GB" sz="36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2635927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End slide_Logo">
    <p:bg>
      <p:bgPr>
        <a:solidFill>
          <a:srgbClr val="1C3D7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1954745"/>
            <a:ext cx="4335556" cy="1158812"/>
          </a:xfrm>
          <a:prstGeom prst="rect">
            <a:avLst/>
          </a:prstGeom>
        </p:spPr>
      </p:pic>
    </p:spTree>
    <p:extLst>
      <p:ext uri="{BB962C8B-B14F-4D97-AF65-F5344CB8AC3E}">
        <p14:creationId xmlns:p14="http://schemas.microsoft.com/office/powerpoint/2010/main" val="429369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bg>
      <p:bgPr>
        <a:gradFill flip="none" rotWithShape="1">
          <a:gsLst>
            <a:gs pos="74000">
              <a:srgbClr val="10746A"/>
            </a:gs>
            <a:gs pos="18000">
              <a:srgbClr val="0096E3">
                <a:lumMod val="90000"/>
                <a:lumOff val="10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319369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bg>
      <p:bgPr>
        <a:gradFill flip="none" rotWithShape="1">
          <a:gsLst>
            <a:gs pos="0">
              <a:srgbClr val="73B82B">
                <a:lumMod val="88000"/>
                <a:lumOff val="12000"/>
              </a:srgbClr>
            </a:gs>
            <a:gs pos="97312">
              <a:srgbClr val="10746A"/>
            </a:gs>
            <a:gs pos="59000">
              <a:srgbClr val="10746A">
                <a:lumMod val="94000"/>
                <a:lumOff val="6000"/>
              </a:srgbClr>
            </a:gs>
          </a:gsLst>
          <a:lin ang="12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66077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Custom Layout">
    <p:bg>
      <p:bgPr>
        <a:gradFill>
          <a:gsLst>
            <a:gs pos="0">
              <a:srgbClr val="73B82B">
                <a:lumMod val="88000"/>
                <a:lumOff val="12000"/>
              </a:srgbClr>
            </a:gs>
            <a:gs pos="69000">
              <a:srgbClr val="2DB8C5"/>
            </a:gs>
          </a:gsLst>
          <a:lin ang="0" scaled="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41877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bg>
      <p:bgPr>
        <a:gradFill flip="none" rotWithShape="1">
          <a:gsLst>
            <a:gs pos="85484">
              <a:srgbClr val="8D3786"/>
            </a:gs>
            <a:gs pos="19000">
              <a:srgbClr val="EC008C"/>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105558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_Custom Layout">
    <p:bg>
      <p:bgPr>
        <a:gradFill flip="none" rotWithShape="1">
          <a:gsLst>
            <a:gs pos="3226">
              <a:srgbClr val="8D3786"/>
            </a:gs>
            <a:gs pos="35000">
              <a:srgbClr val="8D3786"/>
            </a:gs>
            <a:gs pos="100000">
              <a:srgbClr val="F18500"/>
            </a:gs>
          </a:gsLst>
          <a:lin ang="19800000" scaled="0"/>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Title page – </a:t>
            </a:r>
            <a:br>
              <a:rPr lang="en-US" dirty="0"/>
            </a:br>
            <a:r>
              <a:rPr lang="en-US" dirty="0"/>
              <a:t>Arial Bold 40pt</a:t>
            </a:r>
          </a:p>
        </p:txBody>
      </p:sp>
      <p:sp>
        <p:nvSpPr>
          <p:cNvPr id="5" name="Content Placeholder 2"/>
          <p:cNvSpPr>
            <a:spLocks noGrp="1"/>
          </p:cNvSpPr>
          <p:nvPr>
            <p:ph sz="quarter" idx="11" hasCustomPrompt="1"/>
          </p:nvPr>
        </p:nvSpPr>
        <p:spPr>
          <a:xfrm>
            <a:off x="943598" y="2973637"/>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3086862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Tree>
    <p:extLst>
      <p:ext uri="{BB962C8B-B14F-4D97-AF65-F5344CB8AC3E}">
        <p14:creationId xmlns:p14="http://schemas.microsoft.com/office/powerpoint/2010/main" val="23164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dirty="0"/>
              <a:t>Click to edit slide title (up to 2 lines) – </a:t>
            </a:r>
            <a:br>
              <a:rPr lang="en-US" dirty="0"/>
            </a:br>
            <a:r>
              <a:rPr lang="en-US" dirty="0"/>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a:p>
            <a:pPr marL="0" indent="0">
              <a:buNone/>
            </a:pPr>
            <a:endParaRPr lang="en-US" dirty="0"/>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4580865"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dirty="0"/>
              <a:t>Click to edit Master title style – Arial Regular 14pt</a:t>
            </a:r>
          </a:p>
          <a:p>
            <a:r>
              <a:rPr lang="en-US" dirty="0"/>
              <a:t>Bullet points</a:t>
            </a:r>
          </a:p>
          <a:p>
            <a:pPr>
              <a:defRPr/>
            </a:pPr>
            <a:r>
              <a:rPr lang="en-US" dirty="0"/>
              <a:t>Bullet points</a:t>
            </a:r>
          </a:p>
          <a:p>
            <a:pPr>
              <a:defRPr/>
            </a:pPr>
            <a:r>
              <a:rPr lang="en-US" dirty="0"/>
              <a:t>Bullet points</a:t>
            </a:r>
          </a:p>
          <a:p>
            <a:pPr lvl="1">
              <a:buFont typeface="Arial" panose="020B0604020202020204" pitchFamily="34" charset="0"/>
              <a:buChar char="-"/>
              <a:defRPr/>
            </a:pPr>
            <a:r>
              <a:rPr lang="en-US" sz="1400" dirty="0">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310220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image" Target="../media/image2.jpg"/><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016AB-50EC-D145-8FEE-4F74E8E3B1D6}"/>
              </a:ext>
            </a:extLst>
          </p:cNvPr>
          <p:cNvPicPr>
            <a:picLocks noChangeAspect="1"/>
          </p:cNvPicPr>
          <p:nvPr userDrawn="1"/>
        </p:nvPicPr>
        <p:blipFill>
          <a:blip r:embed="rId9"/>
          <a:stretch>
            <a:fillRect/>
          </a:stretch>
        </p:blipFill>
        <p:spPr>
          <a:xfrm>
            <a:off x="298188" y="373575"/>
            <a:ext cx="2489200" cy="665316"/>
          </a:xfrm>
          <a:prstGeom prst="rect">
            <a:avLst/>
          </a:prstGeom>
        </p:spPr>
      </p:pic>
      <p:cxnSp>
        <p:nvCxnSpPr>
          <p:cNvPr id="4" name="Straight Connector 3">
            <a:extLst>
              <a:ext uri="{FF2B5EF4-FFF2-40B4-BE49-F238E27FC236}">
                <a16:creationId xmlns:a16="http://schemas.microsoft.com/office/drawing/2014/main" id="{CA670BE8-3C46-EF4F-BC90-6793A5222276}"/>
              </a:ext>
            </a:extLst>
          </p:cNvPr>
          <p:cNvCxnSpPr/>
          <p:nvPr userDrawn="1"/>
        </p:nvCxnSpPr>
        <p:spPr>
          <a:xfrm>
            <a:off x="298188" y="4830791"/>
            <a:ext cx="85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779460"/>
      </p:ext>
    </p:extLst>
  </p:cSld>
  <p:clrMap bg1="lt1" tx1="dk1" bg2="lt2" tx2="dk2" accent1="accent1" accent2="accent2" accent3="accent3" accent4="accent4" accent5="accent5" accent6="accent6" hlink="hlink" folHlink="folHlink"/>
  <p:sldLayoutIdLst>
    <p:sldLayoutId id="2147483717" r:id="rId1"/>
    <p:sldLayoutId id="2147483750" r:id="rId2"/>
    <p:sldLayoutId id="2147483765" r:id="rId3"/>
    <p:sldLayoutId id="2147483766" r:id="rId4"/>
    <p:sldLayoutId id="2147483767" r:id="rId5"/>
    <p:sldLayoutId id="2147483768" r:id="rId6"/>
    <p:sldLayoutId id="2147483769"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58" userDrawn="1">
          <p15:clr>
            <a:srgbClr val="F26B43"/>
          </p15:clr>
        </p15:guide>
        <p15:guide id="3" pos="176" userDrawn="1">
          <p15:clr>
            <a:srgbClr val="F26B43"/>
          </p15:clr>
        </p15:guide>
        <p15:guide id="4" orient="horz" pos="2981" userDrawn="1">
          <p15:clr>
            <a:srgbClr val="F26B43"/>
          </p15:clr>
        </p15:guide>
        <p15:guide id="5" pos="5585" userDrawn="1">
          <p15:clr>
            <a:srgbClr val="F26B43"/>
          </p15:clr>
        </p15:guide>
        <p15:guide id="6" orient="horz" pos="1620" userDrawn="1">
          <p15:clr>
            <a:srgbClr val="F26B43"/>
          </p15:clr>
        </p15:guide>
        <p15:guide id="7" orient="horz" pos="554" userDrawn="1">
          <p15:clr>
            <a:srgbClr val="F26B43"/>
          </p15:clr>
        </p15:guide>
        <p15:guide id="8" orient="horz" pos="690" userDrawn="1">
          <p15:clr>
            <a:srgbClr val="F26B43"/>
          </p15:clr>
        </p15:guide>
        <p15:guide id="9" orient="horz" pos="826" userDrawn="1">
          <p15:clr>
            <a:srgbClr val="F26B43"/>
          </p15:clr>
        </p15:guide>
        <p15:guide id="10" pos="2812" userDrawn="1">
          <p15:clr>
            <a:srgbClr val="F26B43"/>
          </p15:clr>
        </p15:guide>
        <p15:guide id="11" pos="2948" userDrawn="1">
          <p15:clr>
            <a:srgbClr val="F26B43"/>
          </p15:clr>
        </p15:guide>
        <p15:guide id="12" pos="1474" userDrawn="1">
          <p15:clr>
            <a:srgbClr val="F26B43"/>
          </p15:clr>
        </p15:guide>
        <p15:guide id="13" pos="4263" userDrawn="1">
          <p15:clr>
            <a:srgbClr val="F26B43"/>
          </p15:clr>
        </p15:guide>
        <p15:guide id="14" orient="horz" pos="2822" userDrawn="1">
          <p15:clr>
            <a:srgbClr val="F26B43"/>
          </p15:clr>
        </p15:guide>
        <p15:guide id="15" orient="horz" pos="2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3B30F1-BEAB-1D48-98D9-E0838B9BE62A}"/>
              </a:ext>
            </a:extLst>
          </p:cNvPr>
          <p:cNvPicPr>
            <a:picLocks noChangeAspect="1"/>
          </p:cNvPicPr>
          <p:nvPr userDrawn="1"/>
        </p:nvPicPr>
        <p:blipFill rotWithShape="1">
          <a:blip r:embed="rId19"/>
          <a:srcRect t="86937"/>
          <a:stretch/>
        </p:blipFill>
        <p:spPr>
          <a:xfrm>
            <a:off x="0" y="4471626"/>
            <a:ext cx="9144000" cy="671874"/>
          </a:xfrm>
          <a:prstGeom prst="rect">
            <a:avLst/>
          </a:prstGeom>
        </p:spPr>
      </p:pic>
      <p:pic>
        <p:nvPicPr>
          <p:cNvPr id="10" name="Picture 9">
            <a:extLst>
              <a:ext uri="{FF2B5EF4-FFF2-40B4-BE49-F238E27FC236}">
                <a16:creationId xmlns:a16="http://schemas.microsoft.com/office/drawing/2014/main" id="{F674CA67-DD21-8043-AD24-58925882A109}"/>
              </a:ext>
            </a:extLst>
          </p:cNvPr>
          <p:cNvPicPr>
            <a:picLocks noChangeAspect="1"/>
          </p:cNvPicPr>
          <p:nvPr userDrawn="1"/>
        </p:nvPicPr>
        <p:blipFill>
          <a:blip r:embed="rId20">
            <a:alphaModFix/>
          </a:blip>
          <a:stretch>
            <a:fillRect/>
          </a:stretch>
        </p:blipFill>
        <p:spPr>
          <a:xfrm>
            <a:off x="298188" y="4539884"/>
            <a:ext cx="1760102" cy="470442"/>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7926850" y="4846638"/>
            <a:ext cx="939338" cy="138499"/>
          </a:xfrm>
          <a:prstGeom prst="rect">
            <a:avLst/>
          </a:prstGeom>
          <a:noFill/>
        </p:spPr>
        <p:txBody>
          <a:bodyPr wrap="square" lIns="0" tIns="0" rIns="0" bIns="0" rtlCol="0">
            <a:spAutoFit/>
          </a:bodyPr>
          <a:lstStyle/>
          <a:p>
            <a:pPr algn="r"/>
            <a:fld id="{A98891B2-5225-5C40-A770-7C3A43B5E5B1}" type="slidenum">
              <a:rPr lang="en-US" sz="900" b="0" i="0" smtClean="0">
                <a:solidFill>
                  <a:schemeClr val="bg1"/>
                </a:solidFill>
                <a:latin typeface="Arial" panose="020B0604020202020204" pitchFamily="34" charset="0"/>
                <a:cs typeface="Arial" panose="020B0604020202020204" pitchFamily="34" charset="0"/>
              </a:rPr>
              <a:pPr algn="r"/>
              <a:t>‹Nº›</a:t>
            </a:fld>
            <a:endParaRPr lang="en-US" sz="900" b="0"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95733"/>
      </p:ext>
    </p:extLst>
  </p:cSld>
  <p:clrMap bg1="lt1" tx1="dk1" bg2="lt2" tx2="dk2" accent1="accent1" accent2="accent2" accent3="accent3" accent4="accent4" accent5="accent5" accent6="accent6" hlink="hlink" folHlink="folHlink"/>
  <p:sldLayoutIdLst>
    <p:sldLayoutId id="2147483885"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6">
          <p15:clr>
            <a:srgbClr val="F26B43"/>
          </p15:clr>
        </p15:guide>
        <p15:guide id="2" pos="1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66171"/>
      </p:ext>
    </p:extLst>
  </p:cSld>
  <p:clrMap bg1="lt1" tx1="dk1" bg2="lt2" tx2="dk2" accent1="accent1" accent2="accent2" accent3="accent3" accent4="accent4" accent5="accent5" accent6="accent6" hlink="hlink" folHlink="folHlink"/>
  <p:sldLayoutIdLst>
    <p:sldLayoutId id="2147483844" r:id="rId1"/>
    <p:sldLayoutId id="21474838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0" hasCustomPrompt="1"/>
          </p:nvPr>
        </p:nvSpPr>
        <p:spPr>
          <a:xfrm>
            <a:off x="265682" y="1376167"/>
            <a:ext cx="8548741"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s-ES_tradnl" dirty="0"/>
              <a:t>Trata de Personas y Explotación:</a:t>
            </a:r>
          </a:p>
          <a:p>
            <a:r>
              <a:rPr lang="es-ES_tradnl" dirty="0"/>
              <a:t>Definiciones y estándares internacionales</a:t>
            </a:r>
          </a:p>
        </p:txBody>
      </p:sp>
      <p:sp>
        <p:nvSpPr>
          <p:cNvPr id="7" name="Content Placeholder 2"/>
          <p:cNvSpPr>
            <a:spLocks noGrp="1"/>
          </p:cNvSpPr>
          <p:nvPr>
            <p:ph sz="quarter" idx="11" hasCustomPrompt="1"/>
          </p:nvPr>
        </p:nvSpPr>
        <p:spPr>
          <a:xfrm>
            <a:off x="636587" y="3336244"/>
            <a:ext cx="7870825" cy="1171575"/>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pPr algn="r"/>
            <a:r>
              <a:rPr lang="en-US" dirty="0"/>
              <a:t>María Barraco</a:t>
            </a:r>
          </a:p>
        </p:txBody>
      </p:sp>
    </p:spTree>
    <p:extLst>
      <p:ext uri="{BB962C8B-B14F-4D97-AF65-F5344CB8AC3E}">
        <p14:creationId xmlns:p14="http://schemas.microsoft.com/office/powerpoint/2010/main" val="1863928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2. EL CONCEPTO DE EXPLOTACIÓN</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9" y="891977"/>
            <a:ext cx="6655628" cy="3333181"/>
          </a:xfrm>
        </p:spPr>
        <p:txBody>
          <a:bodyPr/>
          <a:lstStyle/>
          <a:p>
            <a:pPr marL="0" indent="0" algn="just">
              <a:buNone/>
            </a:pPr>
            <a:r>
              <a:rPr lang="es-ES_tradnl" b="1" dirty="0">
                <a:latin typeface="Arial" panose="020B0604020202020204" pitchFamily="34" charset="0"/>
                <a:cs typeface="Arial" panose="020B0604020202020204" pitchFamily="34" charset="0"/>
              </a:rPr>
              <a:t>Corte IDH, Caso Trabajadores de la Hacienda Brasil Verde vs. Brasil. Excepciones Preliminares, Fondo, Reparaciones y Costas. Sentencia de 20 de octubre de 2016. Serie C No. 318, párr. 291: </a:t>
            </a:r>
            <a:r>
              <a:rPr lang="es-ES_tradnl" b="1" dirty="0">
                <a:solidFill>
                  <a:srgbClr val="FF0000"/>
                </a:solidFill>
                <a:latin typeface="Arial" panose="020B0604020202020204" pitchFamily="34" charset="0"/>
                <a:cs typeface="Arial" panose="020B0604020202020204" pitchFamily="34" charset="0"/>
              </a:rPr>
              <a:t>(Trabajos Forzosos) </a:t>
            </a:r>
          </a:p>
          <a:p>
            <a:pPr marL="0" indent="0" algn="just">
              <a:buNone/>
            </a:pPr>
            <a:r>
              <a:rPr lang="es-ES_tradnl" dirty="0">
                <a:solidFill>
                  <a:srgbClr val="002060"/>
                </a:solidFill>
                <a:latin typeface="Arial" panose="020B0604020202020204" pitchFamily="34" charset="0"/>
                <a:cs typeface="Arial" panose="020B0604020202020204" pitchFamily="34" charset="0"/>
              </a:rPr>
              <a:t>La Corte remite a la definición del Convenio 29 OIT.</a:t>
            </a:r>
          </a:p>
          <a:p>
            <a:pPr marL="0" indent="0" algn="just">
              <a:buNone/>
            </a:pPr>
            <a:endParaRPr lang="es-ES_tradnl" dirty="0">
              <a:solidFill>
                <a:srgbClr val="002060"/>
              </a:solidFill>
              <a:latin typeface="Arial" panose="020B0604020202020204" pitchFamily="34" charset="0"/>
              <a:cs typeface="Arial" panose="020B0604020202020204" pitchFamily="34" charset="0"/>
            </a:endParaRPr>
          </a:p>
          <a:p>
            <a:pPr marL="0" indent="0" algn="just">
              <a:buNone/>
            </a:pPr>
            <a:r>
              <a:rPr lang="es-ES_tradnl" b="1" dirty="0">
                <a:solidFill>
                  <a:srgbClr val="002060"/>
                </a:solidFill>
                <a:latin typeface="Arial" panose="020B0604020202020204" pitchFamily="34" charset="0"/>
                <a:cs typeface="Arial" panose="020B0604020202020204" pitchFamily="34" charset="0"/>
              </a:rPr>
              <a:t>Artículo 2.1 del Convenio N° 29 de la OIT: </a:t>
            </a:r>
            <a:r>
              <a:rPr lang="es-ES_tradnl" dirty="0">
                <a:solidFill>
                  <a:srgbClr val="002060"/>
                </a:solidFill>
                <a:latin typeface="Arial" panose="020B0604020202020204" pitchFamily="34" charset="0"/>
                <a:cs typeface="Arial" panose="020B0604020202020204" pitchFamily="34" charset="0"/>
              </a:rPr>
              <a:t>todo trabajo o servicio exigido a un individuo bajo amenaza de una pena cualquiera y para el cual dicho individuo no se ofrece  voluntariamente.</a:t>
            </a:r>
          </a:p>
          <a:p>
            <a:pPr marL="0" indent="0" algn="just">
              <a:buNone/>
            </a:pPr>
            <a:endParaRPr lang="en-US" b="1" dirty="0">
              <a:latin typeface="Arial" panose="020B0604020202020204" pitchFamily="34" charset="0"/>
              <a:cs typeface="Arial" panose="020B0604020202020204" pitchFamily="34" charset="0"/>
            </a:endParaRPr>
          </a:p>
          <a:p>
            <a:pPr marL="0" indent="0" algn="just">
              <a:buNone/>
            </a:pPr>
            <a:r>
              <a:rPr lang="en-US" b="1" dirty="0" err="1">
                <a:latin typeface="Arial" panose="020B0604020202020204" pitchFamily="34" charset="0"/>
                <a:cs typeface="Arial" panose="020B0604020202020204" pitchFamily="34" charset="0"/>
              </a:rPr>
              <a:t>Elementos</a:t>
            </a:r>
            <a:r>
              <a:rPr lang="en-US" b="1" dirty="0">
                <a:latin typeface="Arial" panose="020B0604020202020204" pitchFamily="34" charset="0"/>
                <a:cs typeface="Arial" panose="020B0604020202020204" pitchFamily="34" charset="0"/>
              </a:rPr>
              <a:t>:</a:t>
            </a:r>
          </a:p>
          <a:p>
            <a:pPr marL="0" indent="0" algn="just">
              <a:buNone/>
            </a:pPr>
            <a:r>
              <a:rPr lang="es-AR" dirty="0"/>
              <a:t>-la presencia real y actual de una intimidación, que puede asumir formas y graduaciones heterogéneas;</a:t>
            </a:r>
          </a:p>
          <a:p>
            <a:pPr marL="0" indent="0" algn="just">
              <a:buNone/>
            </a:pPr>
            <a:r>
              <a:rPr lang="es-AR" dirty="0"/>
              <a:t>-ausencia de consentimiento o de libre elección.</a:t>
            </a:r>
          </a:p>
          <a:p>
            <a:pPr algn="just">
              <a:buFontTx/>
              <a:buChar char="-"/>
            </a:pPr>
            <a:endParaRPr lang="en-US" dirty="0">
              <a:latin typeface="Arial" panose="020B0604020202020204" pitchFamily="34" charset="0"/>
              <a:cs typeface="Arial" panose="020B0604020202020204" pitchFamily="34" charset="0"/>
            </a:endParaRPr>
          </a:p>
        </p:txBody>
      </p:sp>
      <p:pic>
        <p:nvPicPr>
          <p:cNvPr id="6" name="Imagen 4">
            <a:extLst>
              <a:ext uri="{FF2B5EF4-FFF2-40B4-BE49-F238E27FC236}">
                <a16:creationId xmlns:a16="http://schemas.microsoft.com/office/drawing/2014/main" id="{24CCE828-3807-D340-9FF1-385F9B2B6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224" y="1509568"/>
            <a:ext cx="2301776" cy="125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904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2. EL CONCEPTO DE EXPLOTACIÓN</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8" y="891977"/>
            <a:ext cx="8820165" cy="3648491"/>
          </a:xfrm>
        </p:spPr>
        <p:txBody>
          <a:bodyPr/>
          <a:lstStyle/>
          <a:p>
            <a:pPr marL="0" indent="0" algn="just">
              <a:buNone/>
            </a:pPr>
            <a:r>
              <a:rPr lang="es-ES_tradnl" b="1" dirty="0">
                <a:latin typeface="Arial" panose="020B0604020202020204" pitchFamily="34" charset="0"/>
                <a:cs typeface="Arial" panose="020B0604020202020204" pitchFamily="34" charset="0"/>
              </a:rPr>
              <a:t>Corte IDH, Caso López Soto y otros vs. Venezuela. Fondo, Reparaciones y Costas. Sentencia de 26 de septiembre de 2016. Serie C No. 362, párr. 176 - 179 : </a:t>
            </a:r>
            <a:r>
              <a:rPr lang="es-ES_tradnl" b="1" dirty="0">
                <a:solidFill>
                  <a:srgbClr val="FF0000"/>
                </a:solidFill>
                <a:latin typeface="Arial" panose="020B0604020202020204" pitchFamily="34" charset="0"/>
                <a:cs typeface="Arial" panose="020B0604020202020204" pitchFamily="34" charset="0"/>
              </a:rPr>
              <a:t>(Esclavitud Sexual) </a:t>
            </a:r>
          </a:p>
          <a:p>
            <a:pPr marL="0" indent="0" algn="just">
              <a:buNone/>
            </a:pPr>
            <a:r>
              <a:rPr lang="es-ES_tradnl" i="1" dirty="0">
                <a:solidFill>
                  <a:srgbClr val="002060"/>
                </a:solidFill>
                <a:latin typeface="Arial" panose="020B0604020202020204" pitchFamily="34" charset="0"/>
                <a:cs typeface="Arial" panose="020B0604020202020204" pitchFamily="34" charset="0"/>
              </a:rPr>
              <a:t>“</a:t>
            </a:r>
            <a:r>
              <a:rPr lang="es-ES_tradnl" i="1" u="sng" dirty="0">
                <a:solidFill>
                  <a:srgbClr val="002060"/>
                </a:solidFill>
                <a:latin typeface="Arial" panose="020B0604020202020204" pitchFamily="34" charset="0"/>
                <a:cs typeface="Arial" panose="020B0604020202020204" pitchFamily="34" charset="0"/>
              </a:rPr>
              <a:t>La esclavitud sexual es una forma particularizada de esclavitud, en la que la violencia sexual ejerce un rol preponderante en el ejercicio de los atributos del derecho de propiedad sobre una persona</a:t>
            </a:r>
            <a:r>
              <a:rPr lang="es-ES_tradnl" i="1" dirty="0">
                <a:solidFill>
                  <a:srgbClr val="002060"/>
                </a:solidFill>
                <a:latin typeface="Arial" panose="020B0604020202020204" pitchFamily="34" charset="0"/>
                <a:cs typeface="Arial" panose="020B0604020202020204" pitchFamily="34" charset="0"/>
              </a:rPr>
              <a:t>. Por tal motivo, en estos casos los factores relacionados con limitaciones a la actividad y a la autonomía sexual de la víctima constituirán fuertes indicadores del ejercicio del dominio. La esclavitud sexual se diferencia así de otras prácticas análogas a la esclavitud que no contienen un carácter sexual. Asimismo, el elemento de la esclavitud es determinante para diferenciar estos actos de otras formas de violencia sexual</a:t>
            </a:r>
            <a:r>
              <a:rPr lang="es-ES_tradnl" dirty="0">
                <a:solidFill>
                  <a:srgbClr val="002060"/>
                </a:solidFill>
                <a:latin typeface="Arial" panose="020B0604020202020204" pitchFamily="34" charset="0"/>
                <a:cs typeface="Arial" panose="020B0604020202020204" pitchFamily="34" charset="0"/>
              </a:rPr>
              <a:t>.”</a:t>
            </a:r>
          </a:p>
          <a:p>
            <a:pPr marL="0" indent="0" algn="just">
              <a:buNone/>
            </a:pPr>
            <a:endParaRPr lang="es-ES_tradnl" b="1" dirty="0">
              <a:solidFill>
                <a:srgbClr val="002060"/>
              </a:solidFill>
              <a:latin typeface="Arial" panose="020B0604020202020204" pitchFamily="34" charset="0"/>
              <a:cs typeface="Arial" panose="020B0604020202020204" pitchFamily="34" charset="0"/>
            </a:endParaRPr>
          </a:p>
          <a:p>
            <a:pPr marL="0" indent="0" algn="just">
              <a:buNone/>
            </a:pPr>
            <a:r>
              <a:rPr lang="es-ES_tradnl" b="1" dirty="0">
                <a:solidFill>
                  <a:srgbClr val="002060"/>
                </a:solidFill>
                <a:latin typeface="Arial" panose="020B0604020202020204" pitchFamily="34" charset="0"/>
                <a:cs typeface="Arial" panose="020B0604020202020204" pitchFamily="34" charset="0"/>
              </a:rPr>
              <a:t>Elementos:</a:t>
            </a:r>
          </a:p>
          <a:p>
            <a:pPr marL="0" indent="0" algn="just">
              <a:buNone/>
            </a:pPr>
            <a:r>
              <a:rPr lang="es-ES_tradnl" dirty="0">
                <a:solidFill>
                  <a:srgbClr val="002060"/>
                </a:solidFill>
                <a:latin typeface="Arial" panose="020B0604020202020204" pitchFamily="34" charset="0"/>
                <a:cs typeface="Arial" panose="020B0604020202020204" pitchFamily="34" charset="0"/>
              </a:rPr>
              <a:t>-el ejercicio de atributos del derecho de propiedad sobre una persona;</a:t>
            </a:r>
          </a:p>
          <a:p>
            <a:pPr marL="0" indent="0" algn="just">
              <a:buNone/>
            </a:pPr>
            <a:r>
              <a:rPr lang="es-ES_tradnl" dirty="0">
                <a:solidFill>
                  <a:srgbClr val="002060"/>
                </a:solidFill>
                <a:latin typeface="Arial" panose="020B0604020202020204" pitchFamily="34" charset="0"/>
                <a:cs typeface="Arial" panose="020B0604020202020204" pitchFamily="34" charset="0"/>
              </a:rPr>
              <a:t>-la existencia de actos de naturaleza sexual que restringen o anulan la autonomía sexual de la persona.</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803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3. LA TRATA Y LA EXPLOTACIÓN EN LA LEGISLACIÓN NACIONAL </a:t>
            </a:r>
            <a:endParaRPr lang="es-ES_tradnl" dirty="0"/>
          </a:p>
          <a:p>
            <a:endParaRPr lang="en-US" dirty="0"/>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86595" y="780584"/>
            <a:ext cx="8672097" cy="2952750"/>
          </a:xfrm>
        </p:spPr>
        <p:txBody>
          <a:bodyPr/>
          <a:lstStyle/>
          <a:p>
            <a:pPr marL="0" indent="0" algn="just">
              <a:buNone/>
            </a:pPr>
            <a:endParaRPr lang="es-ES_tradnl" b="1" dirty="0">
              <a:latin typeface="Arial" panose="020B0604020202020204" pitchFamily="34" charset="0"/>
              <a:cs typeface="Arial" panose="020B0604020202020204" pitchFamily="34" charset="0"/>
            </a:endParaRPr>
          </a:p>
          <a:p>
            <a:pPr marL="0" indent="0" algn="just">
              <a:buNone/>
            </a:pPr>
            <a:r>
              <a:rPr lang="es-ES_tradnl" b="1" dirty="0">
                <a:latin typeface="Arial" panose="020B0604020202020204" pitchFamily="34" charset="0"/>
                <a:cs typeface="Arial" panose="020B0604020202020204" pitchFamily="34" charset="0"/>
              </a:rPr>
              <a:t>Ley 26.364 (2008)</a:t>
            </a:r>
          </a:p>
          <a:p>
            <a:pPr marL="0" indent="0" algn="just">
              <a:buNone/>
            </a:pPr>
            <a:r>
              <a:rPr lang="es-ES_tradnl" dirty="0">
                <a:solidFill>
                  <a:srgbClr val="002060"/>
                </a:solidFill>
                <a:latin typeface="Arial" panose="020B0604020202020204" pitchFamily="34" charset="0"/>
                <a:cs typeface="Arial" panose="020B0604020202020204" pitchFamily="34" charset="0"/>
              </a:rPr>
              <a:t>Recoge casi literalmente el art. 3 del Protocolo de Palermo.</a:t>
            </a:r>
          </a:p>
          <a:p>
            <a:pPr marL="0" indent="0" algn="just">
              <a:buNone/>
            </a:pPr>
            <a:endParaRPr lang="es-ES_tradnl" dirty="0">
              <a:solidFill>
                <a:srgbClr val="002060"/>
              </a:solidFill>
              <a:latin typeface="Arial" panose="020B0604020202020204" pitchFamily="34" charset="0"/>
              <a:cs typeface="Arial" panose="020B0604020202020204" pitchFamily="34" charset="0"/>
            </a:endParaRPr>
          </a:p>
          <a:p>
            <a:pPr marL="0" indent="0" algn="just">
              <a:buNone/>
            </a:pPr>
            <a:r>
              <a:rPr lang="es-ES_tradnl" b="1" dirty="0">
                <a:solidFill>
                  <a:srgbClr val="002060"/>
                </a:solidFill>
                <a:latin typeface="Arial" panose="020B0604020202020204" pitchFamily="34" charset="0"/>
                <a:cs typeface="Arial" panose="020B0604020202020204" pitchFamily="34" charset="0"/>
              </a:rPr>
              <a:t>Ley 26.842 (2012)</a:t>
            </a:r>
          </a:p>
          <a:p>
            <a:pPr marL="0" indent="0" algn="just">
              <a:buNone/>
            </a:pPr>
            <a:r>
              <a:rPr lang="es-ES_tradnl" dirty="0">
                <a:solidFill>
                  <a:srgbClr val="002060"/>
                </a:solidFill>
                <a:latin typeface="Arial" panose="020B0604020202020204" pitchFamily="34" charset="0"/>
                <a:cs typeface="Arial" panose="020B0604020202020204" pitchFamily="34" charset="0"/>
              </a:rPr>
              <a:t>Será reprimido con prisión de 4 a 8 años el que ofreciere, captare, trasladare, recibiere, o acogiere personas con fines de explotación, ya sea dentro del territorio nacional, como desde o hacia otros países, aunque mediare el consentimiento de la víctima. (2 elementos)</a:t>
            </a:r>
          </a:p>
          <a:p>
            <a:pPr marL="0" indent="0" algn="just">
              <a:buNone/>
            </a:pPr>
            <a:r>
              <a:rPr lang="es-ES_tradnl" dirty="0">
                <a:solidFill>
                  <a:srgbClr val="002060"/>
                </a:solidFill>
                <a:latin typeface="Arial" panose="020B0604020202020204" pitchFamily="34" charset="0"/>
                <a:cs typeface="Arial" panose="020B0604020202020204" pitchFamily="34" charset="0"/>
              </a:rPr>
              <a:t>*Una acción es suficiente.</a:t>
            </a:r>
          </a:p>
          <a:p>
            <a:pPr marL="0" indent="0" algn="just">
              <a:buNone/>
            </a:pPr>
            <a:r>
              <a:rPr lang="es-ES_tradnl" dirty="0">
                <a:solidFill>
                  <a:srgbClr val="002060"/>
                </a:solidFill>
                <a:latin typeface="Arial" panose="020B0604020202020204" pitchFamily="34" charset="0"/>
                <a:cs typeface="Arial" panose="020B0604020202020204" pitchFamily="34" charset="0"/>
              </a:rPr>
              <a:t>*No requiere consumación de la explotación.</a:t>
            </a:r>
          </a:p>
          <a:p>
            <a:pPr marL="0" indent="0" algn="just">
              <a:buNone/>
            </a:pPr>
            <a:r>
              <a:rPr lang="es-ES_tradnl" dirty="0">
                <a:solidFill>
                  <a:srgbClr val="002060"/>
                </a:solidFill>
                <a:latin typeface="Arial" panose="020B0604020202020204" pitchFamily="34" charset="0"/>
                <a:cs typeface="Arial" panose="020B0604020202020204" pitchFamily="34" charset="0"/>
              </a:rPr>
              <a:t>*Los medios comisivos son agravantes.</a:t>
            </a:r>
          </a:p>
          <a:p>
            <a:pPr marL="0" indent="0" algn="just">
              <a:buNone/>
            </a:pPr>
            <a:r>
              <a:rPr lang="es-ES_tradnl" dirty="0">
                <a:solidFill>
                  <a:srgbClr val="002060"/>
                </a:solidFill>
                <a:latin typeface="Arial" panose="020B0604020202020204" pitchFamily="34" charset="0"/>
                <a:cs typeface="Arial" panose="020B0604020202020204" pitchFamily="34" charset="0"/>
              </a:rPr>
              <a:t>*Se incorpora la finalidad de matrimonio servil, entre otras.</a:t>
            </a:r>
          </a:p>
          <a:p>
            <a:pPr marL="342900" indent="-342900" algn="just">
              <a:buFont typeface="+mj-lt"/>
              <a:buAutoNum type="arabicPeriod"/>
            </a:pPr>
            <a:endParaRPr lang="es-ES_tradnl" b="1" dirty="0">
              <a:latin typeface="Arial" panose="020B0604020202020204" pitchFamily="34" charset="0"/>
              <a:cs typeface="Arial" panose="020B0604020202020204" pitchFamily="34" charset="0"/>
            </a:endParaRPr>
          </a:p>
          <a:p>
            <a:pPr marL="0" indent="0" algn="just">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987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3. LA TRATA Y LA EXPLOTACIÓN EN LA LEGISLACIÓN NACIONAL </a:t>
            </a:r>
            <a:endParaRPr lang="es-ES_tradnl" dirty="0"/>
          </a:p>
          <a:p>
            <a:endParaRPr lang="en-US" dirty="0"/>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86595" y="780584"/>
            <a:ext cx="8672097" cy="3989126"/>
          </a:xfrm>
        </p:spPr>
        <p:txBody>
          <a:bodyPr/>
          <a:lstStyle/>
          <a:p>
            <a:pPr marL="0" indent="0" algn="just">
              <a:buNone/>
            </a:pPr>
            <a:endParaRPr lang="es-ES_tradnl" b="1" dirty="0">
              <a:latin typeface="Arial" panose="020B0604020202020204" pitchFamily="34" charset="0"/>
              <a:cs typeface="Arial" panose="020B0604020202020204" pitchFamily="34" charset="0"/>
            </a:endParaRPr>
          </a:p>
          <a:p>
            <a:pPr marL="0" indent="0" algn="just">
              <a:buNone/>
            </a:pPr>
            <a:r>
              <a:rPr lang="es-ES_tradnl" b="1" dirty="0">
                <a:latin typeface="Arial" panose="020B0604020202020204" pitchFamily="34" charset="0"/>
                <a:cs typeface="Arial" panose="020B0604020202020204" pitchFamily="34" charset="0"/>
              </a:rPr>
              <a:t>Las finalidades de explotación (delitos conexos)</a:t>
            </a:r>
          </a:p>
          <a:p>
            <a:pPr marL="342900" indent="-342900" algn="just">
              <a:buAutoNum type="arabicPeriod"/>
            </a:pPr>
            <a:r>
              <a:rPr lang="es-AR" dirty="0"/>
              <a:t>La reducción a la esclavitud y servidumbre, bajo cualquier modalidad (Art. 140 CP)</a:t>
            </a:r>
          </a:p>
          <a:p>
            <a:pPr marL="342900" indent="-342900" algn="just">
              <a:buAutoNum type="arabicPeriod"/>
            </a:pPr>
            <a:r>
              <a:rPr lang="es-AR" dirty="0"/>
              <a:t>La realización de trabajos o servicios forzados (Art. 140 CP)</a:t>
            </a:r>
          </a:p>
          <a:p>
            <a:pPr marL="0" indent="14288">
              <a:lnSpc>
                <a:spcPct val="150000"/>
              </a:lnSpc>
              <a:buNone/>
            </a:pPr>
            <a:r>
              <a:rPr lang="es-AR" dirty="0"/>
              <a:t>3.    La promoción y/o facilitación y/o comercialización de la prostitución ajena o cualquier otra forma de oferta de servicios sexuales ajeno (Art. 125 bis y 126 CP)</a:t>
            </a:r>
          </a:p>
          <a:p>
            <a:pPr marL="0" indent="0">
              <a:lnSpc>
                <a:spcPct val="150000"/>
              </a:lnSpc>
              <a:buNone/>
            </a:pPr>
            <a:r>
              <a:rPr lang="es-AR" dirty="0"/>
              <a:t>4.    La promoción y/o facilitación y/o comercialización de la pornografía infantil (Art. 128)</a:t>
            </a:r>
          </a:p>
          <a:p>
            <a:pPr marL="342900" indent="-342900">
              <a:lnSpc>
                <a:spcPct val="150000"/>
              </a:lnSpc>
              <a:buAutoNum type="arabicPeriod" startAt="5"/>
            </a:pPr>
            <a:r>
              <a:rPr lang="es-AR" dirty="0"/>
              <a:t>El matrimonio forzoso o la unión de hecho (Art. 140 CP)</a:t>
            </a:r>
          </a:p>
          <a:p>
            <a:pPr marL="342900" indent="-342900">
              <a:lnSpc>
                <a:spcPct val="150000"/>
              </a:lnSpc>
              <a:buAutoNum type="arabicPeriod" startAt="5"/>
            </a:pPr>
            <a:r>
              <a:rPr lang="es-AR" dirty="0"/>
              <a:t>La promoción y/o facilitación y/o comercialización de la extracción forzosa o ilegítima de órganos, fluidos o tejidos humanos (Ley 27.447 y 22.990)</a:t>
            </a:r>
          </a:p>
          <a:p>
            <a:pPr marL="0" indent="0" algn="just">
              <a:buNone/>
            </a:pPr>
            <a:endParaRPr lang="es-ES_tradnl" dirty="0">
              <a:solidFill>
                <a:srgbClr val="002060"/>
              </a:solidFill>
              <a:latin typeface="Arial" panose="020B0604020202020204" pitchFamily="34" charset="0"/>
              <a:cs typeface="Arial" panose="020B0604020202020204" pitchFamily="34" charset="0"/>
            </a:endParaRPr>
          </a:p>
          <a:p>
            <a:pPr marL="0" indent="0" algn="just">
              <a:buNone/>
            </a:pPr>
            <a:endParaRPr lang="es-ES_tradnl" dirty="0">
              <a:solidFill>
                <a:srgbClr val="002060"/>
              </a:solidFill>
              <a:latin typeface="Arial" panose="020B0604020202020204" pitchFamily="34" charset="0"/>
              <a:cs typeface="Arial" panose="020B0604020202020204" pitchFamily="34" charset="0"/>
            </a:endParaRPr>
          </a:p>
          <a:p>
            <a:pPr marL="0" indent="0" algn="just">
              <a:buNone/>
            </a:pPr>
            <a:endParaRPr lang="es-ES_tradnl" dirty="0">
              <a:solidFill>
                <a:srgbClr val="002060"/>
              </a:solidFill>
              <a:latin typeface="Arial" panose="020B0604020202020204" pitchFamily="34" charset="0"/>
              <a:cs typeface="Arial" panose="020B0604020202020204" pitchFamily="34" charset="0"/>
            </a:endParaRPr>
          </a:p>
          <a:p>
            <a:pPr marL="0" indent="0" algn="just">
              <a:buNone/>
            </a:pPr>
            <a:endParaRPr lang="es-ES_tradnl" b="1" dirty="0">
              <a:latin typeface="Arial" panose="020B0604020202020204" pitchFamily="34" charset="0"/>
              <a:cs typeface="Arial" panose="020B0604020202020204" pitchFamily="34" charset="0"/>
            </a:endParaRPr>
          </a:p>
          <a:p>
            <a:pPr marL="0" indent="0" algn="just">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998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4. LAS OBLIGACIONES INTERNACIONALES DE DD.HH. </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0" y="891978"/>
            <a:ext cx="6779172" cy="2952750"/>
          </a:xfrm>
        </p:spPr>
        <p:txBody>
          <a:bodyPr/>
          <a:lstStyle/>
          <a:p>
            <a:pPr marL="0" indent="0" algn="just">
              <a:buNone/>
            </a:pPr>
            <a:r>
              <a:rPr lang="es-ES_tradnl" b="1" dirty="0">
                <a:latin typeface="Arial" panose="020B0604020202020204" pitchFamily="34" charset="0"/>
                <a:cs typeface="Arial" panose="020B0604020202020204" pitchFamily="34" charset="0"/>
              </a:rPr>
              <a:t>Corte IDH, Velásquez Rodríguez vs. Honduras. Fondo. Sentencia de 20 de julio de 1988. Serie C No. 04, párr. 165-166 </a:t>
            </a:r>
            <a:r>
              <a:rPr lang="es-ES_tradnl" b="1" dirty="0">
                <a:solidFill>
                  <a:srgbClr val="FF0000"/>
                </a:solidFill>
                <a:latin typeface="Arial" panose="020B0604020202020204" pitchFamily="34" charset="0"/>
                <a:cs typeface="Arial" panose="020B0604020202020204" pitchFamily="34" charset="0"/>
              </a:rPr>
              <a:t>(Obligaciones generales)</a:t>
            </a:r>
          </a:p>
          <a:p>
            <a:pPr marL="0" indent="0" algn="just">
              <a:buNone/>
            </a:pPr>
            <a:r>
              <a:rPr lang="es-ES_tradnl" dirty="0">
                <a:latin typeface="Arial" panose="020B0604020202020204" pitchFamily="34" charset="0"/>
                <a:cs typeface="Arial" panose="020B0604020202020204" pitchFamily="34" charset="0"/>
              </a:rPr>
              <a:t>- </a:t>
            </a:r>
            <a:r>
              <a:rPr lang="es-ES_tradnl" u="sng" dirty="0">
                <a:latin typeface="Arial" panose="020B0604020202020204" pitchFamily="34" charset="0"/>
                <a:cs typeface="Arial" panose="020B0604020202020204" pitchFamily="34" charset="0"/>
              </a:rPr>
              <a:t>Respeto</a:t>
            </a:r>
            <a:r>
              <a:rPr lang="es-ES_tradnl" dirty="0">
                <a:latin typeface="Arial" panose="020B0604020202020204" pitchFamily="34" charset="0"/>
                <a:cs typeface="Arial" panose="020B0604020202020204" pitchFamily="34" charset="0"/>
              </a:rPr>
              <a:t>: El ejercicio de la función pública tiene unos límites que derivan de que los derechos humanos son atributos inherentes a la dignidad humana y, en consecuencia, superiores al poder del Estado. Restricción al ejercicio del poder estatal.</a:t>
            </a:r>
          </a:p>
          <a:p>
            <a:pPr marL="0" indent="0" algn="just">
              <a:buNone/>
            </a:pPr>
            <a:endParaRPr lang="es-ES_tradnl" dirty="0">
              <a:latin typeface="Arial" panose="020B0604020202020204" pitchFamily="34" charset="0"/>
              <a:cs typeface="Arial" panose="020B0604020202020204" pitchFamily="34" charset="0"/>
            </a:endParaRPr>
          </a:p>
          <a:p>
            <a:pPr marL="0" indent="0" algn="just">
              <a:buNone/>
            </a:pPr>
            <a:r>
              <a:rPr lang="es-ES_tradnl" dirty="0">
                <a:latin typeface="Arial" panose="020B0604020202020204" pitchFamily="34" charset="0"/>
                <a:cs typeface="Arial" panose="020B0604020202020204" pitchFamily="34" charset="0"/>
              </a:rPr>
              <a:t>- </a:t>
            </a:r>
            <a:r>
              <a:rPr lang="es-ES_tradnl" u="sng" dirty="0">
                <a:latin typeface="Arial" panose="020B0604020202020204" pitchFamily="34" charset="0"/>
                <a:cs typeface="Arial" panose="020B0604020202020204" pitchFamily="34" charset="0"/>
              </a:rPr>
              <a:t>Garantía</a:t>
            </a:r>
            <a:r>
              <a:rPr lang="es-ES_tradnl" dirty="0">
                <a:latin typeface="Arial" panose="020B0604020202020204" pitchFamily="34" charset="0"/>
                <a:cs typeface="Arial" panose="020B0604020202020204" pitchFamily="34" charset="0"/>
              </a:rPr>
              <a:t>: Deber de los Estados Partes de organizar todo el aparato gubernamental de manera tal que sean capaces de asegurar jurídicamente el libre y pleno ejercicio de los derechos humanos. Como consecuencia de esta obligación los Estados deben prevenir, investigar y sancionar toda violación de los derechos reconocidos por la Convención y procurar, además, el restablecimiento, si es posible, del derecho conculcado y, en su caso, la reparación</a:t>
            </a:r>
          </a:p>
          <a:p>
            <a:pPr marL="0" indent="0" algn="just">
              <a:buNone/>
            </a:pPr>
            <a:endParaRPr lang="en-US" b="1" dirty="0">
              <a:latin typeface="Arial" panose="020B0604020202020204" pitchFamily="34" charset="0"/>
              <a:cs typeface="Arial" panose="020B0604020202020204" pitchFamily="34" charset="0"/>
            </a:endParaRPr>
          </a:p>
        </p:txBody>
      </p:sp>
      <p:pic>
        <p:nvPicPr>
          <p:cNvPr id="7" name="Imagen 4" descr="Imagen que contiene persona, pared, interior, hombre&#10;&#10;Descripción generada con confianza muy alta">
            <a:extLst>
              <a:ext uri="{FF2B5EF4-FFF2-40B4-BE49-F238E27FC236}">
                <a16:creationId xmlns:a16="http://schemas.microsoft.com/office/drawing/2014/main" id="{9E3D1BAE-9B8A-6F40-8114-8FEAF979D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0132" y="2161343"/>
            <a:ext cx="2243868" cy="1683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559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4. LAS OBLIGACIONES INTERNACIONALES DE DD.HH. </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0" y="891978"/>
            <a:ext cx="8418786" cy="3348946"/>
          </a:xfrm>
        </p:spPr>
        <p:txBody>
          <a:bodyPr/>
          <a:lstStyle/>
          <a:p>
            <a:pPr marL="0" indent="0">
              <a:buNone/>
            </a:pPr>
            <a:r>
              <a:rPr lang="es-ES_tradnl" b="1" dirty="0">
                <a:latin typeface="Arial" panose="020B0604020202020204" pitchFamily="34" charset="0"/>
                <a:cs typeface="Arial" panose="020B0604020202020204" pitchFamily="34" charset="0"/>
              </a:rPr>
              <a:t>Corte IDH, Caso Trabajadores de la Hacienda Brasil Verde vs. Brasil. Excepciones Preliminares, Fondo, Reparaciones y Costas. Sentencia de 20 de octubre de 2016. Serie C No. 318 </a:t>
            </a:r>
            <a:r>
              <a:rPr lang="es-ES_tradnl" b="1" dirty="0">
                <a:solidFill>
                  <a:srgbClr val="FF0000"/>
                </a:solidFill>
                <a:latin typeface="Arial" panose="020B0604020202020204" pitchFamily="34" charset="0"/>
                <a:cs typeface="Arial" panose="020B0604020202020204" pitchFamily="34" charset="0"/>
              </a:rPr>
              <a:t>(Obligaciones específicas)</a:t>
            </a:r>
          </a:p>
          <a:p>
            <a:pPr marL="0" indent="0">
              <a:buNone/>
            </a:pPr>
            <a:r>
              <a:rPr lang="es-ES_tradnl" dirty="0">
                <a:latin typeface="Arial" panose="020B0604020202020204" pitchFamily="34" charset="0"/>
                <a:cs typeface="Arial" panose="020B0604020202020204" pitchFamily="34" charset="0"/>
              </a:rPr>
              <a:t>- Abstenerse</a:t>
            </a:r>
          </a:p>
          <a:p>
            <a:pPr marL="0" indent="0">
              <a:buNone/>
            </a:pPr>
            <a:r>
              <a:rPr lang="es-ES_tradnl" dirty="0">
                <a:latin typeface="Arial" panose="020B0604020202020204" pitchFamily="34" charset="0"/>
                <a:cs typeface="Arial" panose="020B0604020202020204" pitchFamily="34" charset="0"/>
              </a:rPr>
              <a:t>- Garantizar la creación de las condiciones que se requieran para que no se produzcan violaciones de ese derecho </a:t>
            </a:r>
          </a:p>
          <a:p>
            <a:pPr marL="0" indent="0">
              <a:buNone/>
            </a:pPr>
            <a:r>
              <a:rPr lang="es-ES_tradnl" dirty="0">
                <a:latin typeface="Arial" panose="020B0604020202020204" pitchFamily="34" charset="0"/>
                <a:cs typeface="Arial" panose="020B0604020202020204" pitchFamily="34" charset="0"/>
              </a:rPr>
              <a:t>- Iniciar de oficio e inmediatamente una investigación efectiva que permita identificar, juzgar y sancionar a los responsables (denuncia/razón fundada)</a:t>
            </a:r>
          </a:p>
          <a:p>
            <a:pPr marL="0" indent="0">
              <a:buNone/>
            </a:pPr>
            <a:r>
              <a:rPr lang="es-ES_tradnl" dirty="0">
                <a:latin typeface="Arial" panose="020B0604020202020204" pitchFamily="34" charset="0"/>
                <a:cs typeface="Arial" panose="020B0604020202020204" pitchFamily="34" charset="0"/>
              </a:rPr>
              <a:t>-Eliminar toda legislación que legalice o tolere la esclavitud y la servidumbre;</a:t>
            </a:r>
          </a:p>
          <a:p>
            <a:pPr marL="0" indent="0">
              <a:buNone/>
            </a:pPr>
            <a:r>
              <a:rPr lang="es-ES_tradnl" dirty="0">
                <a:latin typeface="Arial" panose="020B0604020202020204" pitchFamily="34" charset="0"/>
                <a:cs typeface="Arial" panose="020B0604020202020204" pitchFamily="34" charset="0"/>
              </a:rPr>
              <a:t>- Tipificar penalmente dichas figuras, con sanciones severas; </a:t>
            </a:r>
          </a:p>
          <a:p>
            <a:pPr marL="0" indent="0">
              <a:buNone/>
            </a:pPr>
            <a:r>
              <a:rPr lang="es-ES_tradnl" dirty="0">
                <a:latin typeface="Arial" panose="020B0604020202020204" pitchFamily="34" charset="0"/>
                <a:cs typeface="Arial" panose="020B0604020202020204" pitchFamily="34" charset="0"/>
              </a:rPr>
              <a:t>- Realizar inspecciones u otras medidas de detección de dichas prácticas</a:t>
            </a:r>
          </a:p>
          <a:p>
            <a:pPr marL="0" indent="0">
              <a:buNone/>
            </a:pPr>
            <a:r>
              <a:rPr lang="es-ES_tradnl" dirty="0">
                <a:latin typeface="Arial" panose="020B0604020202020204" pitchFamily="34" charset="0"/>
                <a:cs typeface="Arial" panose="020B0604020202020204" pitchFamily="34" charset="0"/>
              </a:rPr>
              <a:t>- Adoptar medidas de protección y asistencia a las víctimas</a:t>
            </a: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265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4. LAS OBLIGACIONES INTERNACIONALES DE DD.HH. </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0" y="891978"/>
            <a:ext cx="8418786" cy="3348946"/>
          </a:xfrm>
        </p:spPr>
        <p:txBody>
          <a:bodyPr/>
          <a:lstStyle/>
          <a:p>
            <a:pPr marL="0" indent="0">
              <a:buNone/>
            </a:pPr>
            <a:r>
              <a:rPr lang="es-ES_tradnl" b="1" dirty="0">
                <a:latin typeface="Arial" panose="020B0604020202020204" pitchFamily="34" charset="0"/>
                <a:cs typeface="Arial" panose="020B0604020202020204" pitchFamily="34" charset="0"/>
              </a:rPr>
              <a:t>Corte IDH, Caso Trabajadores de la Hacienda Brasil Verde vs. Brasil. Excepciones Preliminares, Fondo, Reparaciones y Costas. Sentencia de 20 de octubre de 2016. Serie C No. 318 </a:t>
            </a:r>
            <a:r>
              <a:rPr lang="es-ES_tradnl" b="1" dirty="0">
                <a:solidFill>
                  <a:srgbClr val="FF0000"/>
                </a:solidFill>
                <a:latin typeface="Arial" panose="020B0604020202020204" pitchFamily="34" charset="0"/>
                <a:cs typeface="Arial" panose="020B0604020202020204" pitchFamily="34" charset="0"/>
              </a:rPr>
              <a:t>(Obligaciones específicas)</a:t>
            </a:r>
          </a:p>
          <a:p>
            <a:pPr marL="0" indent="0">
              <a:buNone/>
            </a:pPr>
            <a:r>
              <a:rPr lang="es-ES_tradnl" dirty="0">
                <a:latin typeface="Arial" panose="020B0604020202020204" pitchFamily="34" charset="0"/>
                <a:cs typeface="Arial" panose="020B0604020202020204" pitchFamily="34" charset="0"/>
              </a:rPr>
              <a:t>*La obligación de </a:t>
            </a:r>
            <a:r>
              <a:rPr lang="es-ES_tradnl" u="sng" dirty="0">
                <a:latin typeface="Arial" panose="020B0604020202020204" pitchFamily="34" charset="0"/>
                <a:cs typeface="Arial" panose="020B0604020202020204" pitchFamily="34" charset="0"/>
              </a:rPr>
              <a:t>Prevención</a:t>
            </a:r>
            <a:r>
              <a:rPr lang="es-ES_tradnl" dirty="0">
                <a:latin typeface="Arial" panose="020B0604020202020204" pitchFamily="34" charset="0"/>
                <a:cs typeface="Arial" panose="020B0604020202020204" pitchFamily="34" charset="0"/>
              </a:rPr>
              <a:t>:</a:t>
            </a:r>
          </a:p>
          <a:p>
            <a:pPr marL="0" indent="0">
              <a:buNone/>
            </a:pPr>
            <a:r>
              <a:rPr lang="es-ES_tradnl" dirty="0">
                <a:latin typeface="Arial" panose="020B0604020202020204" pitchFamily="34" charset="0"/>
                <a:cs typeface="Arial" panose="020B0604020202020204" pitchFamily="34" charset="0"/>
              </a:rPr>
              <a:t>- los Estados deben contar con un marco jurídico de protección y una aplicación efectiva del mismo, así como políticas de prevención y prácticas que permitan actuar eficazmente frente a las denuncias.</a:t>
            </a:r>
          </a:p>
          <a:p>
            <a:pPr marL="0" indent="0">
              <a:buNone/>
            </a:pPr>
            <a:endParaRPr lang="es-ES_tradnl" dirty="0">
              <a:latin typeface="Arial" panose="020B0604020202020204" pitchFamily="34" charset="0"/>
              <a:cs typeface="Arial" panose="020B0604020202020204" pitchFamily="34" charset="0"/>
            </a:endParaRPr>
          </a:p>
          <a:p>
            <a:pPr marL="0" indent="0">
              <a:buNone/>
            </a:pPr>
            <a:r>
              <a:rPr lang="es-ES_tradnl" dirty="0">
                <a:latin typeface="Arial" panose="020B0604020202020204" pitchFamily="34" charset="0"/>
                <a:cs typeface="Arial" panose="020B0604020202020204" pitchFamily="34" charset="0"/>
              </a:rPr>
              <a:t>- el deber de prevención incluye </a:t>
            </a:r>
            <a:r>
              <a:rPr lang="es-ES_tradnl" i="1" dirty="0">
                <a:latin typeface="Arial" panose="020B0604020202020204" pitchFamily="34" charset="0"/>
                <a:cs typeface="Arial" panose="020B0604020202020204" pitchFamily="34" charset="0"/>
              </a:rPr>
              <a:t>“todas aquellas medidas de carácter jurídico, político, administrativo y cultural que promuevan la salvaguarda de los derechos humanos</a:t>
            </a:r>
            <a:r>
              <a:rPr lang="es-ES_tradnl" dirty="0">
                <a:latin typeface="Arial" panose="020B0604020202020204" pitchFamily="34" charset="0"/>
                <a:cs typeface="Arial" panose="020B0604020202020204" pitchFamily="34" charset="0"/>
              </a:rPr>
              <a:t>”.</a:t>
            </a:r>
          </a:p>
          <a:p>
            <a:pPr marL="0" indent="0">
              <a:buNone/>
            </a:pPr>
            <a:endParaRPr lang="es-ES_tradnl" dirty="0">
              <a:latin typeface="Arial" panose="020B0604020202020204" pitchFamily="34" charset="0"/>
              <a:cs typeface="Arial" panose="020B0604020202020204" pitchFamily="34" charset="0"/>
            </a:endParaRPr>
          </a:p>
          <a:p>
            <a:pPr marL="0" indent="0">
              <a:buNone/>
            </a:pPr>
            <a:r>
              <a:rPr lang="es-ES_tradnl" dirty="0">
                <a:latin typeface="Arial" panose="020B0604020202020204" pitchFamily="34" charset="0"/>
                <a:cs typeface="Arial" panose="020B0604020202020204" pitchFamily="34" charset="0"/>
              </a:rPr>
              <a:t>- Debe analizarse si el Estado sabía o debía saber de la existencia de una situación de riesgo real e inmediato para el individuo en cuestión, y si se adoptaron las medidas necesarias, en el ámbito de su autoridad, para prevenir o evitar ese riesgo. La denuncia.</a:t>
            </a:r>
          </a:p>
          <a:p>
            <a:pPr marL="0" indent="0">
              <a:buNone/>
            </a:pPr>
            <a:endParaRPr lang="es-ES_tradnl"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864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5. </a:t>
            </a:r>
            <a:r>
              <a:rPr lang="es-ES_tradnl" dirty="0"/>
              <a:t>PERSPECTIVA DE GÉNERO Y TRATA DE PERSONAS</a:t>
            </a:r>
          </a:p>
          <a:p>
            <a:r>
              <a:rPr lang="en-US" dirty="0"/>
              <a:t> </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9" y="891978"/>
            <a:ext cx="7883238" cy="2952750"/>
          </a:xfrm>
        </p:spPr>
        <p:txBody>
          <a:bodyPr/>
          <a:lstStyle/>
          <a:p>
            <a:pPr marL="0" indent="0">
              <a:buNone/>
            </a:pPr>
            <a:r>
              <a:rPr lang="es-ES_tradnl" b="1" dirty="0">
                <a:solidFill>
                  <a:srgbClr val="002060"/>
                </a:solidFill>
                <a:latin typeface="Arial" panose="020B0604020202020204" pitchFamily="34" charset="0"/>
                <a:cs typeface="Arial" panose="020B0604020202020204" pitchFamily="34" charset="0"/>
              </a:rPr>
              <a:t>Art.6 CEDAW</a:t>
            </a:r>
            <a:r>
              <a:rPr lang="es-ES_tradnl" dirty="0">
                <a:solidFill>
                  <a:srgbClr val="002060"/>
                </a:solidFill>
                <a:latin typeface="Arial" panose="020B0604020202020204" pitchFamily="34" charset="0"/>
                <a:cs typeface="Arial" panose="020B0604020202020204" pitchFamily="34" charset="0"/>
              </a:rPr>
              <a:t>: Los Estados Partes tomarán todas las medidas apropiadas, incluso de carácter legislativo, para suprimir todas las formas de trata de mujeres y explotación de la prostitución de la mujer.</a:t>
            </a:r>
          </a:p>
          <a:p>
            <a:pPr marL="0" indent="0">
              <a:buNone/>
            </a:pPr>
            <a:endParaRPr lang="es-ES_tradnl" dirty="0">
              <a:solidFill>
                <a:srgbClr val="002060"/>
              </a:solidFill>
              <a:latin typeface="Arial" panose="020B0604020202020204" pitchFamily="34" charset="0"/>
              <a:cs typeface="Arial" panose="020B0604020202020204" pitchFamily="34" charset="0"/>
            </a:endParaRPr>
          </a:p>
          <a:p>
            <a:pPr marL="0" indent="0" algn="just">
              <a:buNone/>
            </a:pPr>
            <a:r>
              <a:rPr lang="es-ES_tradnl" b="1" dirty="0">
                <a:solidFill>
                  <a:srgbClr val="002060"/>
                </a:solidFill>
                <a:latin typeface="Arial" panose="020B0604020202020204" pitchFamily="34" charset="0"/>
                <a:cs typeface="Arial" panose="020B0604020202020204" pitchFamily="34" charset="0"/>
              </a:rPr>
              <a:t>CEDAW- Recomendación General 19</a:t>
            </a:r>
            <a:r>
              <a:rPr lang="es-ES_tradnl" dirty="0">
                <a:solidFill>
                  <a:srgbClr val="002060"/>
                </a:solidFill>
                <a:latin typeface="Arial" panose="020B0604020202020204" pitchFamily="34" charset="0"/>
                <a:cs typeface="Arial" panose="020B0604020202020204" pitchFamily="34" charset="0"/>
              </a:rPr>
              <a:t>: “</a:t>
            </a:r>
            <a:r>
              <a:rPr lang="es-ES_tradnl" i="1" u="sng" dirty="0">
                <a:solidFill>
                  <a:srgbClr val="002060"/>
                </a:solidFill>
                <a:latin typeface="Arial" panose="020B0604020202020204" pitchFamily="34" charset="0"/>
                <a:cs typeface="Arial" panose="020B0604020202020204" pitchFamily="34" charset="0"/>
              </a:rPr>
              <a:t>La pobreza y el desempleo aumentan las oportunidades para la trata de mujeres</a:t>
            </a:r>
            <a:r>
              <a:rPr lang="es-ES_tradnl" i="1" dirty="0">
                <a:solidFill>
                  <a:srgbClr val="002060"/>
                </a:solidFill>
                <a:latin typeface="Arial" panose="020B0604020202020204" pitchFamily="34" charset="0"/>
                <a:cs typeface="Arial" panose="020B0604020202020204" pitchFamily="34" charset="0"/>
              </a:rPr>
              <a:t>. Además de las formas establecidas, hay nuevas formas de explotación sexual, tales como el turismo sexual, la contratación de trabajadoras domésticas de países en desarrollo para trabajar en los países desarrollados y los casamientos concertados entre mujeres de los países en desarrollo y extranjeros. Estas prácticas son incompatibles con la igualdad de derechos y con el respeto a los derechos y la dignidad de las mujeres y ponen a éstas en situaciones especiales de riesgo de sufrir violencia y malos tratos</a:t>
            </a:r>
            <a:r>
              <a:rPr lang="es-ES_tradnl" dirty="0">
                <a:solidFill>
                  <a:srgbClr val="002060"/>
                </a:solidFill>
                <a:latin typeface="Arial" panose="020B0604020202020204" pitchFamily="34" charset="0"/>
                <a:cs typeface="Arial" panose="020B0604020202020204" pitchFamily="34" charset="0"/>
              </a:rPr>
              <a:t>.”</a:t>
            </a:r>
          </a:p>
          <a:p>
            <a:pPr marL="0" indent="0" algn="just">
              <a:buNone/>
            </a:pPr>
            <a:endParaRPr lang="es-ES_tradnl" dirty="0">
              <a:solidFill>
                <a:srgbClr val="002060"/>
              </a:solidFill>
              <a:latin typeface="Arial" panose="020B0604020202020204" pitchFamily="34" charset="0"/>
              <a:cs typeface="Arial" panose="020B0604020202020204" pitchFamily="34" charset="0"/>
            </a:endParaRPr>
          </a:p>
          <a:p>
            <a:pPr marL="0" indent="0" algn="just">
              <a:buNone/>
            </a:pPr>
            <a:r>
              <a:rPr lang="es-ES_tradnl" b="1" dirty="0">
                <a:solidFill>
                  <a:srgbClr val="002060"/>
                </a:solidFill>
                <a:latin typeface="Arial" panose="020B0604020202020204" pitchFamily="34" charset="0"/>
                <a:cs typeface="Arial" panose="020B0604020202020204" pitchFamily="34" charset="0"/>
              </a:rPr>
              <a:t>Comentario Art.6 CEDAW</a:t>
            </a:r>
            <a:r>
              <a:rPr lang="es-ES_tradnl" dirty="0">
                <a:solidFill>
                  <a:srgbClr val="002060"/>
                </a:solidFill>
                <a:latin typeface="Arial" panose="020B0604020202020204" pitchFamily="34" charset="0"/>
                <a:cs typeface="Arial" panose="020B0604020202020204" pitchFamily="34" charset="0"/>
              </a:rPr>
              <a:t>: La discriminación en las fases de la trata.</a:t>
            </a:r>
          </a:p>
          <a:p>
            <a:pPr marL="0" indent="0" algn="just">
              <a:buNone/>
            </a:pPr>
            <a:endParaRPr lang="es-ES_tradnl" dirty="0">
              <a:solidFill>
                <a:srgbClr val="002060"/>
              </a:solidFill>
              <a:latin typeface="Arial" panose="020B0604020202020204" pitchFamily="34" charset="0"/>
              <a:cs typeface="Arial" panose="020B0604020202020204" pitchFamily="34" charset="0"/>
            </a:endParaRPr>
          </a:p>
          <a:p>
            <a:pPr marL="342900" indent="-342900" algn="just">
              <a:buFont typeface="+mj-lt"/>
              <a:buAutoNum type="arabicPeriod"/>
            </a:pPr>
            <a:endParaRPr lang="es-ES_tradnl"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B89EF42D-5E78-4B4D-96BB-C0E57BEB1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0477" y="3332193"/>
            <a:ext cx="986284" cy="1025070"/>
          </a:xfrm>
          <a:prstGeom prst="rect">
            <a:avLst/>
          </a:prstGeom>
        </p:spPr>
      </p:pic>
    </p:spTree>
    <p:extLst>
      <p:ext uri="{BB962C8B-B14F-4D97-AF65-F5344CB8AC3E}">
        <p14:creationId xmlns:p14="http://schemas.microsoft.com/office/powerpoint/2010/main" val="2558274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5. </a:t>
            </a:r>
            <a:r>
              <a:rPr lang="es-ES_tradnl" dirty="0"/>
              <a:t>PERSPECTIVA DE GÉNERO Y TRATA DE PERSONAS</a:t>
            </a:r>
          </a:p>
          <a:p>
            <a:r>
              <a:rPr lang="en-US" dirty="0"/>
              <a:t> </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9" y="891978"/>
            <a:ext cx="7883238" cy="2952750"/>
          </a:xfrm>
        </p:spPr>
        <p:txBody>
          <a:bodyPr/>
          <a:lstStyle/>
          <a:p>
            <a:pPr marL="0" indent="0" algn="just">
              <a:buNone/>
            </a:pPr>
            <a:r>
              <a:rPr lang="es-ES_tradnl" b="1" dirty="0">
                <a:solidFill>
                  <a:srgbClr val="002060"/>
                </a:solidFill>
                <a:latin typeface="Arial" panose="020B0604020202020204" pitchFamily="34" charset="0"/>
                <a:cs typeface="Arial" panose="020B0604020202020204" pitchFamily="34" charset="0"/>
              </a:rPr>
              <a:t>Informe anterior relatora ONU, Sigma </a:t>
            </a:r>
            <a:r>
              <a:rPr lang="es-ES_tradnl" b="1" dirty="0" err="1">
                <a:solidFill>
                  <a:srgbClr val="002060"/>
                </a:solidFill>
                <a:latin typeface="Arial" panose="020B0604020202020204" pitchFamily="34" charset="0"/>
                <a:cs typeface="Arial" panose="020B0604020202020204" pitchFamily="34" charset="0"/>
              </a:rPr>
              <a:t>Huda</a:t>
            </a:r>
            <a:r>
              <a:rPr lang="es-ES_tradnl" b="1" dirty="0">
                <a:solidFill>
                  <a:srgbClr val="002060"/>
                </a:solidFill>
                <a:latin typeface="Arial" panose="020B0604020202020204" pitchFamily="34" charset="0"/>
                <a:cs typeface="Arial" panose="020B0604020202020204" pitchFamily="34" charset="0"/>
              </a:rPr>
              <a:t>, Integración de los derechos humanos de la mujer y la perspectiva de género, U.N. Doc. E/CN.4/2006/62, 20/02/2006, párr. 64:</a:t>
            </a:r>
          </a:p>
          <a:p>
            <a:pPr marL="0" indent="0" algn="just">
              <a:buNone/>
            </a:pPr>
            <a:r>
              <a:rPr lang="es-ES_tradnl" b="1" dirty="0">
                <a:solidFill>
                  <a:srgbClr val="002060"/>
                </a:solidFill>
                <a:latin typeface="Arial" panose="020B0604020202020204" pitchFamily="34" charset="0"/>
                <a:cs typeface="Arial" panose="020B0604020202020204" pitchFamily="34" charset="0"/>
              </a:rPr>
              <a:t>“</a:t>
            </a:r>
            <a:r>
              <a:rPr lang="es-AR" i="1" dirty="0"/>
              <a:t>El consumo de servicios sexuales </a:t>
            </a:r>
            <a:r>
              <a:rPr lang="es-AR" i="1" u="sng" dirty="0"/>
              <a:t>es un acto especialmente marcado por el género</a:t>
            </a:r>
            <a:r>
              <a:rPr lang="es-AR" i="1" dirty="0"/>
              <a:t>: es algo que hacen los hombres como hombres. Se trata de una actividad en la que el participante desempeña </a:t>
            </a:r>
            <a:r>
              <a:rPr lang="es-AR" i="1" u="sng" dirty="0"/>
              <a:t>un papel social que conlleva ciertos modos típicamente masculinos </a:t>
            </a:r>
            <a:r>
              <a:rPr lang="es-AR" i="1" dirty="0"/>
              <a:t>de comportarse, pensar, saber y detentar poder social</a:t>
            </a:r>
            <a:r>
              <a:rPr lang="es-AR" dirty="0"/>
              <a:t>”.</a:t>
            </a:r>
          </a:p>
          <a:p>
            <a:pPr marL="0" indent="0" algn="just">
              <a:buNone/>
            </a:pPr>
            <a:endParaRPr lang="es-ES_tradnl"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DCC6AF1F-73A6-E34E-9685-9B287A76B2A3}"/>
              </a:ext>
            </a:extLst>
          </p:cNvPr>
          <p:cNvPicPr>
            <a:picLocks noChangeAspect="1"/>
          </p:cNvPicPr>
          <p:nvPr/>
        </p:nvPicPr>
        <p:blipFill>
          <a:blip r:embed="rId2"/>
          <a:stretch>
            <a:fillRect/>
          </a:stretch>
        </p:blipFill>
        <p:spPr>
          <a:xfrm>
            <a:off x="137239" y="2368353"/>
            <a:ext cx="3693782" cy="2093859"/>
          </a:xfrm>
          <a:prstGeom prst="rect">
            <a:avLst/>
          </a:prstGeom>
        </p:spPr>
      </p:pic>
      <p:pic>
        <p:nvPicPr>
          <p:cNvPr id="8" name="Imagen 7">
            <a:extLst>
              <a:ext uri="{FF2B5EF4-FFF2-40B4-BE49-F238E27FC236}">
                <a16:creationId xmlns:a16="http://schemas.microsoft.com/office/drawing/2014/main" id="{EDB8B2CF-B405-B640-82F5-0DB26F86EC17}"/>
              </a:ext>
            </a:extLst>
          </p:cNvPr>
          <p:cNvPicPr>
            <a:picLocks noChangeAspect="1"/>
          </p:cNvPicPr>
          <p:nvPr/>
        </p:nvPicPr>
        <p:blipFill>
          <a:blip r:embed="rId3"/>
          <a:stretch>
            <a:fillRect/>
          </a:stretch>
        </p:blipFill>
        <p:spPr>
          <a:xfrm>
            <a:off x="5065756" y="2201770"/>
            <a:ext cx="2954721" cy="2260442"/>
          </a:xfrm>
          <a:prstGeom prst="rect">
            <a:avLst/>
          </a:prstGeom>
        </p:spPr>
      </p:pic>
    </p:spTree>
    <p:extLst>
      <p:ext uri="{BB962C8B-B14F-4D97-AF65-F5344CB8AC3E}">
        <p14:creationId xmlns:p14="http://schemas.microsoft.com/office/powerpoint/2010/main" val="103521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5. </a:t>
            </a:r>
            <a:r>
              <a:rPr lang="es-ES_tradnl" dirty="0"/>
              <a:t>PERSPECTIVA DE GÉNERO Y TRATA DE PERSONAS</a:t>
            </a:r>
          </a:p>
          <a:p>
            <a:r>
              <a:rPr lang="en-US" dirty="0"/>
              <a:t> </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9" y="891978"/>
            <a:ext cx="7883238" cy="2952750"/>
          </a:xfrm>
        </p:spPr>
        <p:txBody>
          <a:bodyPr/>
          <a:lstStyle/>
          <a:p>
            <a:pPr marL="0" indent="0" algn="just">
              <a:buNone/>
            </a:pPr>
            <a:r>
              <a:rPr lang="es-ES_tradnl" b="1" dirty="0">
                <a:solidFill>
                  <a:srgbClr val="002060"/>
                </a:solidFill>
                <a:latin typeface="Arial" panose="020B0604020202020204" pitchFamily="34" charset="0"/>
                <a:cs typeface="Arial" panose="020B0604020202020204" pitchFamily="34" charset="0"/>
              </a:rPr>
              <a:t>Obligaciones especiales en materia de Género:</a:t>
            </a:r>
          </a:p>
          <a:p>
            <a:pPr marL="0" indent="0" algn="just">
              <a:buNone/>
            </a:pPr>
            <a:r>
              <a:rPr lang="es-ES_tradnl" b="1" dirty="0">
                <a:solidFill>
                  <a:srgbClr val="002060"/>
                </a:solidFill>
                <a:latin typeface="Arial" panose="020B0604020202020204" pitchFamily="34" charset="0"/>
                <a:cs typeface="Arial" panose="020B0604020202020204" pitchFamily="34" charset="0"/>
              </a:rPr>
              <a:t>-Obligación reforzada: </a:t>
            </a:r>
            <a:r>
              <a:rPr lang="es-ES_tradnl" dirty="0">
                <a:solidFill>
                  <a:srgbClr val="002060"/>
                </a:solidFill>
                <a:latin typeface="Arial" panose="020B0604020202020204" pitchFamily="34" charset="0"/>
                <a:cs typeface="Arial" panose="020B0604020202020204" pitchFamily="34" charset="0"/>
              </a:rPr>
              <a:t>los Estados tienen una obligación de debida diligencia reforzada en casos de violencia contra la mujer. La debida diligencia implica: prevenir, investigar, sancionar y reparar. (</a:t>
            </a:r>
            <a:r>
              <a:rPr lang="es-ES_tradnl" b="1" dirty="0">
                <a:solidFill>
                  <a:srgbClr val="002060"/>
                </a:solidFill>
                <a:latin typeface="Arial" panose="020B0604020202020204" pitchFamily="34" charset="0"/>
                <a:cs typeface="Arial" panose="020B0604020202020204" pitchFamily="34" charset="0"/>
              </a:rPr>
              <a:t>Corte IDH, Campo Algodonero vs. México, párr. 258)</a:t>
            </a:r>
          </a:p>
          <a:p>
            <a:pPr marL="0" indent="0" algn="just">
              <a:buNone/>
            </a:pPr>
            <a:endParaRPr lang="es-ES_tradnl" b="1" dirty="0">
              <a:solidFill>
                <a:srgbClr val="002060"/>
              </a:solidFill>
              <a:latin typeface="Arial" panose="020B0604020202020204" pitchFamily="34" charset="0"/>
              <a:cs typeface="Arial" panose="020B0604020202020204" pitchFamily="34" charset="0"/>
            </a:endParaRPr>
          </a:p>
          <a:p>
            <a:pPr marL="0" indent="0" algn="just">
              <a:buNone/>
            </a:pPr>
            <a:r>
              <a:rPr lang="es-ES_tradnl" b="1" dirty="0">
                <a:solidFill>
                  <a:srgbClr val="002060"/>
                </a:solidFill>
                <a:latin typeface="Arial" panose="020B0604020202020204" pitchFamily="34" charset="0"/>
                <a:cs typeface="Arial" panose="020B0604020202020204" pitchFamily="34" charset="0"/>
              </a:rPr>
              <a:t>-Investigación: </a:t>
            </a:r>
            <a:r>
              <a:rPr lang="es-ES_tradnl" dirty="0">
                <a:solidFill>
                  <a:srgbClr val="002060"/>
                </a:solidFill>
                <a:latin typeface="Arial" panose="020B0604020202020204" pitchFamily="34" charset="0"/>
                <a:cs typeface="Arial" panose="020B0604020202020204" pitchFamily="34" charset="0"/>
              </a:rPr>
              <a:t>La investigación debe </a:t>
            </a:r>
            <a:r>
              <a:rPr lang="es-ES_tradnl" u="sng" dirty="0">
                <a:solidFill>
                  <a:srgbClr val="002060"/>
                </a:solidFill>
                <a:latin typeface="Arial" panose="020B0604020202020204" pitchFamily="34" charset="0"/>
                <a:cs typeface="Arial" panose="020B0604020202020204" pitchFamily="34" charset="0"/>
              </a:rPr>
              <a:t>evitar la re-victimización</a:t>
            </a:r>
            <a:r>
              <a:rPr lang="es-ES_tradnl" dirty="0">
                <a:solidFill>
                  <a:srgbClr val="002060"/>
                </a:solidFill>
                <a:latin typeface="Arial" panose="020B0604020202020204" pitchFamily="34" charset="0"/>
                <a:cs typeface="Arial" panose="020B0604020202020204" pitchFamily="34" charset="0"/>
              </a:rPr>
              <a:t>; el sistema judicial debe estar  </a:t>
            </a:r>
            <a:r>
              <a:rPr lang="es-ES_tradnl" u="sng" dirty="0">
                <a:solidFill>
                  <a:srgbClr val="002060"/>
                </a:solidFill>
                <a:latin typeface="Arial" panose="020B0604020202020204" pitchFamily="34" charset="0"/>
                <a:cs typeface="Arial" panose="020B0604020202020204" pitchFamily="34" charset="0"/>
              </a:rPr>
              <a:t>libre de estereotipos </a:t>
            </a:r>
            <a:r>
              <a:rPr lang="es-ES_tradnl" dirty="0">
                <a:solidFill>
                  <a:srgbClr val="002060"/>
                </a:solidFill>
                <a:latin typeface="Arial" panose="020B0604020202020204" pitchFamily="34" charset="0"/>
                <a:cs typeface="Arial" panose="020B0604020202020204" pitchFamily="34" charset="0"/>
              </a:rPr>
              <a:t>que impidan un acceso efectivo a la justicia. </a:t>
            </a:r>
            <a:r>
              <a:rPr lang="es-ES_tradnl" b="1" dirty="0">
                <a:solidFill>
                  <a:srgbClr val="002060"/>
                </a:solidFill>
                <a:latin typeface="Arial" panose="020B0604020202020204" pitchFamily="34" charset="0"/>
                <a:cs typeface="Arial" panose="020B0604020202020204" pitchFamily="34" charset="0"/>
              </a:rPr>
              <a:t>(Corte IDH, Caso </a:t>
            </a:r>
            <a:r>
              <a:rPr lang="es-ES_tradnl" b="1" dirty="0" err="1">
                <a:solidFill>
                  <a:srgbClr val="002060"/>
                </a:solidFill>
                <a:latin typeface="Arial" panose="020B0604020202020204" pitchFamily="34" charset="0"/>
                <a:cs typeface="Arial" panose="020B0604020202020204" pitchFamily="34" charset="0"/>
              </a:rPr>
              <a:t>Lopez</a:t>
            </a:r>
            <a:r>
              <a:rPr lang="es-ES_tradnl" b="1" dirty="0">
                <a:solidFill>
                  <a:srgbClr val="002060"/>
                </a:solidFill>
                <a:latin typeface="Arial" panose="020B0604020202020204" pitchFamily="34" charset="0"/>
                <a:cs typeface="Arial" panose="020B0604020202020204" pitchFamily="34" charset="0"/>
              </a:rPr>
              <a:t> soto vs. Venezuela, párr. 136; Corte IDH, Caso González y otras (“Campo Algodonero”) Vs. México, párr. 401.)</a:t>
            </a:r>
          </a:p>
          <a:p>
            <a:pPr marL="0" indent="0" algn="just">
              <a:buNone/>
            </a:pPr>
            <a:r>
              <a:rPr lang="es-ES_tradnl" dirty="0">
                <a:solidFill>
                  <a:srgbClr val="002060"/>
                </a:solidFill>
                <a:latin typeface="Arial" panose="020B0604020202020204" pitchFamily="34" charset="0"/>
                <a:cs typeface="Arial" panose="020B0604020202020204" pitchFamily="34" charset="0"/>
              </a:rPr>
              <a:t>*La mirada puesta en analizar a la víctima en lugar de analizar al victimario/la victimaria.</a:t>
            </a:r>
          </a:p>
          <a:p>
            <a:pPr marL="0" indent="0" algn="just">
              <a:buNone/>
            </a:pPr>
            <a:endParaRPr lang="es-ES_tradnl"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0382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TEMAS:</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9" y="891978"/>
            <a:ext cx="5396457" cy="2952750"/>
          </a:xfrm>
        </p:spPr>
        <p:txBody>
          <a:bodyPr/>
          <a:lstStyle/>
          <a:p>
            <a:pPr marL="342900" indent="-342900">
              <a:buFont typeface="+mj-lt"/>
              <a:buAutoNum type="arabicPeriod"/>
            </a:pPr>
            <a:r>
              <a:rPr lang="es-ES_tradnl" b="1" dirty="0">
                <a:latin typeface="Arial" panose="020B0604020202020204" pitchFamily="34" charset="0"/>
                <a:cs typeface="Arial" panose="020B0604020202020204" pitchFamily="34" charset="0"/>
              </a:rPr>
              <a:t>La Trata de Personas: el Protocolo de Palermo </a:t>
            </a:r>
          </a:p>
          <a:p>
            <a:pPr marL="342900" indent="-342900">
              <a:buFont typeface="+mj-lt"/>
              <a:buAutoNum type="arabicPeriod"/>
            </a:pPr>
            <a:r>
              <a:rPr lang="es-ES_tradnl" b="1" dirty="0">
                <a:latin typeface="Arial" panose="020B0604020202020204" pitchFamily="34" charset="0"/>
                <a:cs typeface="Arial" panose="020B0604020202020204" pitchFamily="34" charset="0"/>
              </a:rPr>
              <a:t>El concepto de explotación: esclavitud, servidumbre y trabajos forzosos. La esclavitud sexual.</a:t>
            </a:r>
          </a:p>
          <a:p>
            <a:pPr marL="342900" indent="-342900">
              <a:buFont typeface="+mj-lt"/>
              <a:buAutoNum type="arabicPeriod"/>
            </a:pPr>
            <a:r>
              <a:rPr lang="es-ES_tradnl" b="1" dirty="0">
                <a:latin typeface="Arial" panose="020B0604020202020204" pitchFamily="34" charset="0"/>
                <a:cs typeface="Arial" panose="020B0604020202020204" pitchFamily="34" charset="0"/>
              </a:rPr>
              <a:t>La trata y la explotación en la legislación nacional.</a:t>
            </a:r>
          </a:p>
          <a:p>
            <a:pPr marL="342900" indent="-342900">
              <a:buFont typeface="+mj-lt"/>
              <a:buAutoNum type="arabicPeriod"/>
            </a:pPr>
            <a:r>
              <a:rPr lang="es-ES_tradnl" b="1" dirty="0">
                <a:latin typeface="Arial" panose="020B0604020202020204" pitchFamily="34" charset="0"/>
                <a:cs typeface="Arial" panose="020B0604020202020204" pitchFamily="34" charset="0"/>
              </a:rPr>
              <a:t>Las obligaciones internacionales de Derechos Humanos.</a:t>
            </a:r>
          </a:p>
          <a:p>
            <a:pPr marL="342900" indent="-342900">
              <a:buFont typeface="+mj-lt"/>
              <a:buAutoNum type="arabicPeriod"/>
            </a:pPr>
            <a:r>
              <a:rPr lang="es-ES_tradnl" b="1" dirty="0">
                <a:latin typeface="Arial" panose="020B0604020202020204" pitchFamily="34" charset="0"/>
                <a:cs typeface="Arial" panose="020B0604020202020204" pitchFamily="34" charset="0"/>
              </a:rPr>
              <a:t>Perspectiva de Género y trata de personas.</a:t>
            </a:r>
          </a:p>
          <a:p>
            <a:pPr marL="342900" indent="-342900">
              <a:buFont typeface="+mj-lt"/>
              <a:buAutoNum type="arabicPeriod"/>
            </a:pPr>
            <a:r>
              <a:rPr lang="es-ES_tradnl" b="1" dirty="0">
                <a:latin typeface="Arial" panose="020B0604020202020204" pitchFamily="34" charset="0"/>
                <a:cs typeface="Arial" panose="020B0604020202020204" pitchFamily="34" charset="0"/>
              </a:rPr>
              <a:t>El concepto de no punibilidad.</a:t>
            </a:r>
          </a:p>
          <a:p>
            <a:pPr marL="342900" indent="-342900">
              <a:buFont typeface="+mj-lt"/>
              <a:buAutoNum type="arabicPeriod"/>
            </a:pPr>
            <a:r>
              <a:rPr lang="es-ES_tradnl" b="1" dirty="0">
                <a:latin typeface="Arial" panose="020B0604020202020204" pitchFamily="34" charset="0"/>
                <a:cs typeface="Arial" panose="020B0604020202020204" pitchFamily="34" charset="0"/>
              </a:rPr>
              <a:t>Casos nacionales: aplicación práctica de los conceptos y obligaciones.</a:t>
            </a:r>
          </a:p>
          <a:p>
            <a:pPr marL="342900" indent="-342900">
              <a:buFont typeface="+mj-lt"/>
              <a:buAutoNum type="arabicPeriod"/>
            </a:pPr>
            <a:endParaRPr lang="en-US" b="1"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21154B95-A1FB-6140-86C4-8ABC0544D966}"/>
              </a:ext>
            </a:extLst>
          </p:cNvPr>
          <p:cNvPicPr>
            <a:picLocks noChangeAspect="1"/>
          </p:cNvPicPr>
          <p:nvPr/>
        </p:nvPicPr>
        <p:blipFill>
          <a:blip r:embed="rId2"/>
          <a:stretch>
            <a:fillRect/>
          </a:stretch>
        </p:blipFill>
        <p:spPr>
          <a:xfrm>
            <a:off x="6208079" y="508344"/>
            <a:ext cx="2650614" cy="3755681"/>
          </a:xfrm>
          <a:prstGeom prst="rect">
            <a:avLst/>
          </a:prstGeom>
        </p:spPr>
      </p:pic>
    </p:spTree>
    <p:extLst>
      <p:ext uri="{BB962C8B-B14F-4D97-AF65-F5344CB8AC3E}">
        <p14:creationId xmlns:p14="http://schemas.microsoft.com/office/powerpoint/2010/main" val="3351570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5. </a:t>
            </a:r>
            <a:r>
              <a:rPr lang="es-ES_tradnl" dirty="0"/>
              <a:t>PERSPECTIVA DE GÉNERO Y TRATA DE PERSONAS</a:t>
            </a:r>
          </a:p>
          <a:p>
            <a:r>
              <a:rPr lang="en-US" dirty="0"/>
              <a:t> </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8" y="891978"/>
            <a:ext cx="8423437" cy="2952750"/>
          </a:xfrm>
        </p:spPr>
        <p:txBody>
          <a:bodyPr/>
          <a:lstStyle/>
          <a:p>
            <a:pPr marL="0" indent="0" algn="just">
              <a:buNone/>
            </a:pPr>
            <a:r>
              <a:rPr lang="es-ES_tradnl" b="1" dirty="0">
                <a:solidFill>
                  <a:srgbClr val="002060"/>
                </a:solidFill>
                <a:latin typeface="Arial" panose="020B0604020202020204" pitchFamily="34" charset="0"/>
                <a:cs typeface="Arial" panose="020B0604020202020204" pitchFamily="34" charset="0"/>
              </a:rPr>
              <a:t>Obligaciones especiales en materia de Género:</a:t>
            </a:r>
          </a:p>
          <a:p>
            <a:pPr marL="0" indent="0" algn="just">
              <a:buNone/>
            </a:pPr>
            <a:r>
              <a:rPr lang="es-ES_tradnl" b="1" dirty="0">
                <a:solidFill>
                  <a:srgbClr val="002060"/>
                </a:solidFill>
                <a:latin typeface="Arial" panose="020B0604020202020204" pitchFamily="34" charset="0"/>
                <a:cs typeface="Arial" panose="020B0604020202020204" pitchFamily="34" charset="0"/>
              </a:rPr>
              <a:t>-Estereotipos: </a:t>
            </a:r>
          </a:p>
          <a:p>
            <a:pPr marL="0" indent="0" algn="just">
              <a:buNone/>
            </a:pPr>
            <a:r>
              <a:rPr lang="es-ES_tradnl" dirty="0">
                <a:solidFill>
                  <a:srgbClr val="002060"/>
                </a:solidFill>
                <a:latin typeface="Arial" panose="020B0604020202020204" pitchFamily="34" charset="0"/>
                <a:cs typeface="Arial" panose="020B0604020202020204" pitchFamily="34" charset="0"/>
              </a:rPr>
              <a:t>“</a:t>
            </a:r>
            <a:r>
              <a:rPr lang="es-ES_tradnl" i="1" dirty="0">
                <a:solidFill>
                  <a:srgbClr val="002060"/>
                </a:solidFill>
                <a:latin typeface="Arial" panose="020B0604020202020204" pitchFamily="34" charset="0"/>
                <a:cs typeface="Arial" panose="020B0604020202020204" pitchFamily="34" charset="0"/>
              </a:rPr>
              <a:t>Por otra parte, la Corte advierte que, en materia de violencia contra la mujer, existen ciertos obstáculos y restricciones que deben enfrentar las mujeres al momento de recurrir ante las autoridades estatales, que impiden el ejercicio efectivo de su derecho de acceso a la justicia. En este sentido, </a:t>
            </a:r>
            <a:r>
              <a:rPr lang="es-ES_tradnl" i="1" u="sng" dirty="0">
                <a:solidFill>
                  <a:srgbClr val="002060"/>
                </a:solidFill>
                <a:latin typeface="Arial" panose="020B0604020202020204" pitchFamily="34" charset="0"/>
                <a:cs typeface="Arial" panose="020B0604020202020204" pitchFamily="34" charset="0"/>
              </a:rPr>
              <a:t>la falta de formación y de conocimiento en materia de género por parte de los operadores estatales </a:t>
            </a:r>
            <a:r>
              <a:rPr lang="es-ES_tradnl" i="1" dirty="0">
                <a:solidFill>
                  <a:srgbClr val="002060"/>
                </a:solidFill>
                <a:latin typeface="Arial" panose="020B0604020202020204" pitchFamily="34" charset="0"/>
                <a:cs typeface="Arial" panose="020B0604020202020204" pitchFamily="34" charset="0"/>
              </a:rPr>
              <a:t>de las instituciones relacionadas con la investigación y administración de justicia, y </a:t>
            </a:r>
            <a:r>
              <a:rPr lang="es-ES_tradnl" i="1" u="sng" dirty="0">
                <a:solidFill>
                  <a:srgbClr val="002060"/>
                </a:solidFill>
                <a:latin typeface="Arial" panose="020B0604020202020204" pitchFamily="34" charset="0"/>
                <a:cs typeface="Arial" panose="020B0604020202020204" pitchFamily="34" charset="0"/>
              </a:rPr>
              <a:t>la vigencia de estereotipos que restan credibilidad a las declaraciones de las mujeres víctimas</a:t>
            </a:r>
            <a:r>
              <a:rPr lang="es-ES_tradnl" i="1" dirty="0">
                <a:solidFill>
                  <a:srgbClr val="002060"/>
                </a:solidFill>
                <a:latin typeface="Arial" panose="020B0604020202020204" pitchFamily="34" charset="0"/>
                <a:cs typeface="Arial" panose="020B0604020202020204" pitchFamily="34" charset="0"/>
              </a:rPr>
              <a:t>, constituyen factores fundamentales que, junto a los altos índices de impunidad en casos de esta naturaleza, conllevan a que las mujeres decidan no denunciar hechos de violencia o no proseguir con las causas iniciadas</a:t>
            </a:r>
            <a:r>
              <a:rPr lang="es-ES_tradnl" dirty="0">
                <a:solidFill>
                  <a:srgbClr val="002060"/>
                </a:solidFill>
                <a:latin typeface="Arial" panose="020B0604020202020204" pitchFamily="34" charset="0"/>
                <a:cs typeface="Arial" panose="020B0604020202020204" pitchFamily="34" charset="0"/>
              </a:rPr>
              <a:t>”.</a:t>
            </a:r>
          </a:p>
          <a:p>
            <a:pPr marL="0" indent="0" algn="just">
              <a:buNone/>
            </a:pPr>
            <a:r>
              <a:rPr lang="es-ES_tradnl" b="1" dirty="0">
                <a:solidFill>
                  <a:srgbClr val="002060"/>
                </a:solidFill>
                <a:latin typeface="Arial" panose="020B0604020202020204" pitchFamily="34" charset="0"/>
                <a:cs typeface="Arial" panose="020B0604020202020204" pitchFamily="34" charset="0"/>
              </a:rPr>
              <a:t>(Corte IDH, </a:t>
            </a:r>
            <a:r>
              <a:rPr lang="es-ES_tradnl" b="1" dirty="0" err="1">
                <a:solidFill>
                  <a:srgbClr val="002060"/>
                </a:solidFill>
                <a:latin typeface="Arial" panose="020B0604020202020204" pitchFamily="34" charset="0"/>
                <a:cs typeface="Arial" panose="020B0604020202020204" pitchFamily="34" charset="0"/>
              </a:rPr>
              <a:t>Lopez</a:t>
            </a:r>
            <a:r>
              <a:rPr lang="es-ES_tradnl" b="1" dirty="0">
                <a:solidFill>
                  <a:srgbClr val="002060"/>
                </a:solidFill>
                <a:latin typeface="Arial" panose="020B0604020202020204" pitchFamily="34" charset="0"/>
                <a:cs typeface="Arial" panose="020B0604020202020204" pitchFamily="34" charset="0"/>
              </a:rPr>
              <a:t> Soto vs. Venezuela, párr. 220)</a:t>
            </a:r>
          </a:p>
          <a:p>
            <a:pPr marL="0" indent="0" algn="just">
              <a:buNone/>
            </a:pPr>
            <a:endParaRPr lang="es-ES_tradnl"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999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5. </a:t>
            </a:r>
            <a:r>
              <a:rPr lang="es-ES_tradnl" dirty="0"/>
              <a:t>PERSPECTIVA DE GÉNERO Y TRATA DE PERSONAS</a:t>
            </a:r>
          </a:p>
          <a:p>
            <a:r>
              <a:rPr lang="en-US" dirty="0"/>
              <a:t> </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8" y="891977"/>
            <a:ext cx="8423437" cy="3396243"/>
          </a:xfrm>
        </p:spPr>
        <p:txBody>
          <a:bodyPr/>
          <a:lstStyle/>
          <a:p>
            <a:pPr marL="0" indent="0" algn="just">
              <a:buNone/>
            </a:pPr>
            <a:r>
              <a:rPr lang="es-ES_tradnl" b="1" dirty="0">
                <a:solidFill>
                  <a:srgbClr val="002060"/>
                </a:solidFill>
                <a:latin typeface="Arial" panose="020B0604020202020204" pitchFamily="34" charset="0"/>
                <a:cs typeface="Arial" panose="020B0604020202020204" pitchFamily="34" charset="0"/>
              </a:rPr>
              <a:t>Obligaciones especiales en materia de Género:</a:t>
            </a:r>
          </a:p>
          <a:p>
            <a:pPr marL="0" indent="0" algn="just">
              <a:buNone/>
            </a:pPr>
            <a:r>
              <a:rPr lang="es-ES_tradnl" b="1" dirty="0">
                <a:solidFill>
                  <a:srgbClr val="002060"/>
                </a:solidFill>
                <a:latin typeface="Arial" panose="020B0604020202020204" pitchFamily="34" charset="0"/>
                <a:cs typeface="Arial" panose="020B0604020202020204" pitchFamily="34" charset="0"/>
              </a:rPr>
              <a:t>-Reparaciones: </a:t>
            </a:r>
          </a:p>
          <a:p>
            <a:pPr marL="0" indent="0" algn="just">
              <a:buNone/>
            </a:pPr>
            <a:r>
              <a:rPr lang="es-ES_tradnl" dirty="0">
                <a:solidFill>
                  <a:srgbClr val="002060"/>
                </a:solidFill>
                <a:latin typeface="Arial" panose="020B0604020202020204" pitchFamily="34" charset="0"/>
                <a:cs typeface="Arial" panose="020B0604020202020204" pitchFamily="34" charset="0"/>
              </a:rPr>
              <a:t>“</a:t>
            </a:r>
            <a:r>
              <a:rPr lang="es-ES_tradnl" i="1" dirty="0">
                <a:solidFill>
                  <a:srgbClr val="002060"/>
                </a:solidFill>
                <a:latin typeface="Arial" panose="020B0604020202020204" pitchFamily="34" charset="0"/>
                <a:cs typeface="Arial" panose="020B0604020202020204" pitchFamily="34" charset="0"/>
              </a:rPr>
              <a:t>La debida diligencia implica el derecho a reparaciones, que incluyen: la restitución, la rehabilitación, la indemnización, la satisfacción y las garantías de no repetición. </a:t>
            </a:r>
          </a:p>
          <a:p>
            <a:pPr marL="0" indent="0" algn="just">
              <a:buNone/>
            </a:pPr>
            <a:r>
              <a:rPr lang="es-ES_tradnl" i="1" dirty="0">
                <a:solidFill>
                  <a:srgbClr val="002060"/>
                </a:solidFill>
                <a:latin typeface="Arial" panose="020B0604020202020204" pitchFamily="34" charset="0"/>
                <a:cs typeface="Arial" panose="020B0604020202020204" pitchFamily="34" charset="0"/>
              </a:rPr>
              <a:t>El derecho a un recurso efectivo abarca un conjunto de derechos procesales necesarios para facilitar el acceso a una reparación. </a:t>
            </a:r>
          </a:p>
          <a:p>
            <a:pPr marL="0" indent="0" algn="just">
              <a:buNone/>
            </a:pPr>
            <a:r>
              <a:rPr lang="es-ES_tradnl" i="1" dirty="0">
                <a:solidFill>
                  <a:srgbClr val="002060"/>
                </a:solidFill>
                <a:latin typeface="Arial" panose="020B0604020202020204" pitchFamily="34" charset="0"/>
                <a:cs typeface="Arial" panose="020B0604020202020204" pitchFamily="34" charset="0"/>
              </a:rPr>
              <a:t>Esas reparaciones deberían tener un “potencial transformativo”, lo que significa que </a:t>
            </a:r>
            <a:r>
              <a:rPr lang="es-ES_tradnl" i="1" u="sng" dirty="0">
                <a:solidFill>
                  <a:srgbClr val="002060"/>
                </a:solidFill>
                <a:latin typeface="Arial" panose="020B0604020202020204" pitchFamily="34" charset="0"/>
                <a:cs typeface="Arial" panose="020B0604020202020204" pitchFamily="34" charset="0"/>
              </a:rPr>
              <a:t>no deberían consistir en devolver a las personas al contexto anterior a la trata, sino que deben “subvertir, en vez de reforzar, los patrones preexistentes” que puede ser causa de las violaciones</a:t>
            </a:r>
            <a:r>
              <a:rPr lang="es-ES_tradnl" i="1" dirty="0">
                <a:solidFill>
                  <a:srgbClr val="002060"/>
                </a:solidFill>
                <a:latin typeface="Arial" panose="020B0604020202020204" pitchFamily="34" charset="0"/>
                <a:cs typeface="Arial" panose="020B0604020202020204" pitchFamily="34" charset="0"/>
              </a:rPr>
              <a:t>.”</a:t>
            </a:r>
          </a:p>
          <a:p>
            <a:pPr marL="0" indent="0" algn="just">
              <a:buNone/>
            </a:pPr>
            <a:endParaRPr lang="es-ES_tradnl" i="1" dirty="0">
              <a:solidFill>
                <a:srgbClr val="002060"/>
              </a:solidFill>
              <a:latin typeface="Arial" panose="020B0604020202020204" pitchFamily="34" charset="0"/>
              <a:cs typeface="Arial" panose="020B0604020202020204" pitchFamily="34" charset="0"/>
            </a:endParaRPr>
          </a:p>
          <a:p>
            <a:pPr marL="0" indent="0" algn="just">
              <a:buNone/>
            </a:pPr>
            <a:r>
              <a:rPr lang="es-ES_tradnl" b="1" dirty="0">
                <a:solidFill>
                  <a:srgbClr val="002060"/>
                </a:solidFill>
                <a:latin typeface="Arial" panose="020B0604020202020204" pitchFamily="34" charset="0"/>
                <a:cs typeface="Arial" panose="020B0604020202020204" pitchFamily="34" charset="0"/>
              </a:rPr>
              <a:t>(Informe de la Sra. María </a:t>
            </a:r>
            <a:r>
              <a:rPr lang="es-ES_tradnl" b="1" dirty="0" err="1">
                <a:solidFill>
                  <a:srgbClr val="002060"/>
                </a:solidFill>
                <a:latin typeface="Arial" panose="020B0604020202020204" pitchFamily="34" charset="0"/>
                <a:cs typeface="Arial" panose="020B0604020202020204" pitchFamily="34" charset="0"/>
              </a:rPr>
              <a:t>Grazia</a:t>
            </a:r>
            <a:r>
              <a:rPr lang="es-ES_tradnl" b="1" dirty="0">
                <a:solidFill>
                  <a:srgbClr val="002060"/>
                </a:solidFill>
                <a:latin typeface="Arial" panose="020B0604020202020204" pitchFamily="34" charset="0"/>
                <a:cs typeface="Arial" panose="020B0604020202020204" pitchFamily="34" charset="0"/>
              </a:rPr>
              <a:t> </a:t>
            </a:r>
            <a:r>
              <a:rPr lang="es-ES_tradnl" b="1" dirty="0" err="1">
                <a:solidFill>
                  <a:srgbClr val="002060"/>
                </a:solidFill>
                <a:latin typeface="Arial" panose="020B0604020202020204" pitchFamily="34" charset="0"/>
                <a:cs typeface="Arial" panose="020B0604020202020204" pitchFamily="34" charset="0"/>
              </a:rPr>
              <a:t>Giammarinaro</a:t>
            </a:r>
            <a:r>
              <a:rPr lang="es-ES_tradnl" b="1" dirty="0">
                <a:solidFill>
                  <a:srgbClr val="002060"/>
                </a:solidFill>
                <a:latin typeface="Arial" panose="020B0604020202020204" pitchFamily="34" charset="0"/>
                <a:cs typeface="Arial" panose="020B0604020202020204" pitchFamily="34" charset="0"/>
              </a:rPr>
              <a:t>, Relatora Especial sobre la trata de personas, especialmente mujeres y niños, A/70/260, 3 de agosto de 2015, párr. 34).</a:t>
            </a:r>
          </a:p>
          <a:p>
            <a:pPr marL="0" indent="0" algn="just">
              <a:buNone/>
            </a:pPr>
            <a:endParaRPr lang="es-ES_tradnl"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3247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6. </a:t>
            </a:r>
            <a:r>
              <a:rPr lang="es-ES_tradnl" dirty="0"/>
              <a:t>EL CONCEPTO DE NO PUNIBILIDAD</a:t>
            </a:r>
          </a:p>
          <a:p>
            <a:r>
              <a:rPr lang="en-US" dirty="0"/>
              <a:t> </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9" y="891978"/>
            <a:ext cx="6633768" cy="2952750"/>
          </a:xfrm>
        </p:spPr>
        <p:txBody>
          <a:bodyPr/>
          <a:lstStyle/>
          <a:p>
            <a:pPr marL="0" indent="0" algn="just">
              <a:buNone/>
            </a:pPr>
            <a:r>
              <a:rPr lang="es-ES_tradnl" b="1" dirty="0">
                <a:latin typeface="Arial" panose="020B0604020202020204" pitchFamily="34" charset="0"/>
                <a:cs typeface="Arial" panose="020B0604020202020204" pitchFamily="34" charset="0"/>
              </a:rPr>
              <a:t>UNODC, </a:t>
            </a:r>
            <a:r>
              <a:rPr lang="es-ES_tradnl" b="1" dirty="0" err="1">
                <a:latin typeface="Arial" panose="020B0604020202020204" pitchFamily="34" charset="0"/>
                <a:cs typeface="Arial" panose="020B0604020202020204" pitchFamily="34" charset="0"/>
              </a:rPr>
              <a:t>Issue</a:t>
            </a:r>
            <a:r>
              <a:rPr lang="es-ES_tradnl" b="1" dirty="0">
                <a:latin typeface="Arial" panose="020B0604020202020204" pitchFamily="34" charset="0"/>
                <a:cs typeface="Arial" panose="020B0604020202020204" pitchFamily="34" charset="0"/>
              </a:rPr>
              <a:t> </a:t>
            </a:r>
            <a:r>
              <a:rPr lang="es-ES_tradnl" b="1" dirty="0" err="1">
                <a:latin typeface="Arial" panose="020B0604020202020204" pitchFamily="34" charset="0"/>
                <a:cs typeface="Arial" panose="020B0604020202020204" pitchFamily="34" charset="0"/>
              </a:rPr>
              <a:t>Brief</a:t>
            </a:r>
            <a:r>
              <a:rPr lang="es-ES_tradnl" b="1" dirty="0">
                <a:latin typeface="Arial" panose="020B0604020202020204" pitchFamily="34" charset="0"/>
                <a:cs typeface="Arial" panose="020B0604020202020204" pitchFamily="34" charset="0"/>
              </a:rPr>
              <a:t> 8:</a:t>
            </a:r>
          </a:p>
          <a:p>
            <a:pPr marL="0" indent="0" algn="just">
              <a:buNone/>
            </a:pPr>
            <a:r>
              <a:rPr lang="es-AR" dirty="0"/>
              <a:t>“</a:t>
            </a:r>
            <a:r>
              <a:rPr lang="es-AR" i="1" dirty="0" err="1"/>
              <a:t>Trafficked</a:t>
            </a:r>
            <a:r>
              <a:rPr lang="es-AR" i="1" dirty="0"/>
              <a:t> </a:t>
            </a:r>
            <a:r>
              <a:rPr lang="es-AR" i="1" dirty="0" err="1"/>
              <a:t>persons</a:t>
            </a:r>
            <a:r>
              <a:rPr lang="es-AR" i="1" dirty="0"/>
              <a:t> </a:t>
            </a:r>
            <a:r>
              <a:rPr lang="es-AR" i="1" dirty="0" err="1"/>
              <a:t>should</a:t>
            </a:r>
            <a:r>
              <a:rPr lang="es-AR" i="1" dirty="0"/>
              <a:t> </a:t>
            </a:r>
            <a:r>
              <a:rPr lang="es-AR" i="1" dirty="0" err="1"/>
              <a:t>not</a:t>
            </a:r>
            <a:r>
              <a:rPr lang="es-AR" i="1" dirty="0"/>
              <a:t> be </a:t>
            </a:r>
            <a:r>
              <a:rPr lang="es-AR" i="1" dirty="0" err="1"/>
              <a:t>subject</a:t>
            </a:r>
            <a:r>
              <a:rPr lang="es-AR" i="1" dirty="0"/>
              <a:t> to </a:t>
            </a:r>
            <a:r>
              <a:rPr lang="es-AR" i="1" dirty="0" err="1"/>
              <a:t>arrest</a:t>
            </a:r>
            <a:r>
              <a:rPr lang="es-AR" i="1" dirty="0"/>
              <a:t>, </a:t>
            </a:r>
            <a:r>
              <a:rPr lang="es-AR" i="1" dirty="0" err="1"/>
              <a:t>charge</a:t>
            </a:r>
            <a:r>
              <a:rPr lang="es-AR" i="1" dirty="0"/>
              <a:t>, </a:t>
            </a:r>
            <a:r>
              <a:rPr lang="es-AR" i="1" dirty="0" err="1"/>
              <a:t>detention</a:t>
            </a:r>
            <a:r>
              <a:rPr lang="es-AR" i="1" dirty="0"/>
              <a:t>, </a:t>
            </a:r>
            <a:r>
              <a:rPr lang="es-AR" i="1" dirty="0" err="1"/>
              <a:t>prosecution</a:t>
            </a:r>
            <a:r>
              <a:rPr lang="es-AR" i="1" dirty="0"/>
              <a:t>, </a:t>
            </a:r>
            <a:r>
              <a:rPr lang="es-AR" i="1" dirty="0" err="1"/>
              <a:t>or</a:t>
            </a:r>
            <a:r>
              <a:rPr lang="es-AR" i="1" dirty="0"/>
              <a:t> be </a:t>
            </a:r>
            <a:r>
              <a:rPr lang="es-AR" i="1" dirty="0" err="1"/>
              <a:t>penalized</a:t>
            </a:r>
            <a:r>
              <a:rPr lang="es-AR" i="1" dirty="0"/>
              <a:t> </a:t>
            </a:r>
            <a:r>
              <a:rPr lang="es-AR" i="1" dirty="0" err="1"/>
              <a:t>or</a:t>
            </a:r>
            <a:r>
              <a:rPr lang="es-AR" i="1" dirty="0"/>
              <a:t> </a:t>
            </a:r>
            <a:r>
              <a:rPr lang="es-AR" i="1" dirty="0" err="1"/>
              <a:t>otherwise</a:t>
            </a:r>
            <a:r>
              <a:rPr lang="es-AR" i="1" dirty="0"/>
              <a:t> </a:t>
            </a:r>
            <a:r>
              <a:rPr lang="es-AR" i="1" dirty="0" err="1"/>
              <a:t>punished</a:t>
            </a:r>
            <a:r>
              <a:rPr lang="es-AR" i="1" dirty="0"/>
              <a:t> </a:t>
            </a:r>
            <a:r>
              <a:rPr lang="es-AR" i="1" dirty="0" err="1"/>
              <a:t>for</a:t>
            </a:r>
            <a:r>
              <a:rPr lang="es-AR" i="1" dirty="0"/>
              <a:t> </a:t>
            </a:r>
            <a:r>
              <a:rPr lang="es-AR" i="1" dirty="0" err="1"/>
              <a:t>illegal</a:t>
            </a:r>
            <a:r>
              <a:rPr lang="es-AR" i="1" dirty="0"/>
              <a:t> </a:t>
            </a:r>
            <a:r>
              <a:rPr lang="es-AR" i="1" dirty="0" err="1"/>
              <a:t>conduct</a:t>
            </a:r>
            <a:r>
              <a:rPr lang="es-AR" i="1" dirty="0"/>
              <a:t> </a:t>
            </a:r>
            <a:r>
              <a:rPr lang="es-AR" i="1" dirty="0" err="1"/>
              <a:t>that</a:t>
            </a:r>
            <a:r>
              <a:rPr lang="es-AR" i="1" dirty="0"/>
              <a:t> </a:t>
            </a:r>
            <a:r>
              <a:rPr lang="es-AR" i="1" dirty="0" err="1"/>
              <a:t>they</a:t>
            </a:r>
            <a:r>
              <a:rPr lang="es-AR" i="1" dirty="0"/>
              <a:t> </a:t>
            </a:r>
            <a:r>
              <a:rPr lang="es-AR" i="1" dirty="0" err="1"/>
              <a:t>committed</a:t>
            </a:r>
            <a:r>
              <a:rPr lang="es-AR" i="1" dirty="0"/>
              <a:t> as a </a:t>
            </a:r>
            <a:r>
              <a:rPr lang="es-AR" i="1" u="sng" dirty="0" err="1"/>
              <a:t>direct</a:t>
            </a:r>
            <a:r>
              <a:rPr lang="es-AR" i="1" u="sng" dirty="0"/>
              <a:t> </a:t>
            </a:r>
            <a:r>
              <a:rPr lang="es-AR" i="1" u="sng" dirty="0" err="1"/>
              <a:t>consequence</a:t>
            </a:r>
            <a:r>
              <a:rPr lang="es-AR" i="1" u="sng" dirty="0"/>
              <a:t> </a:t>
            </a:r>
            <a:r>
              <a:rPr lang="es-AR" i="1" dirty="0"/>
              <a:t>of </a:t>
            </a:r>
            <a:r>
              <a:rPr lang="es-AR" i="1" dirty="0" err="1"/>
              <a:t>being</a:t>
            </a:r>
            <a:r>
              <a:rPr lang="es-AR" i="1" dirty="0"/>
              <a:t> </a:t>
            </a:r>
            <a:r>
              <a:rPr lang="es-AR" i="1" dirty="0" err="1"/>
              <a:t>trafficked</a:t>
            </a:r>
            <a:r>
              <a:rPr lang="es-AR" dirty="0"/>
              <a:t>.”</a:t>
            </a:r>
            <a:endParaRPr lang="es-ES_tradnl" b="1" dirty="0">
              <a:latin typeface="Arial" panose="020B0604020202020204" pitchFamily="34" charset="0"/>
              <a:cs typeface="Arial" panose="020B0604020202020204" pitchFamily="34" charset="0"/>
            </a:endParaRPr>
          </a:p>
          <a:p>
            <a:pPr marL="0" indent="0" algn="just">
              <a:buNone/>
            </a:pPr>
            <a:endParaRPr lang="es-ES_tradnl" b="1" dirty="0">
              <a:latin typeface="Arial" panose="020B0604020202020204" pitchFamily="34" charset="0"/>
              <a:cs typeface="Arial" panose="020B0604020202020204" pitchFamily="34" charset="0"/>
            </a:endParaRPr>
          </a:p>
          <a:p>
            <a:pPr marL="0" indent="0" algn="just">
              <a:buNone/>
            </a:pPr>
            <a:r>
              <a:rPr lang="es-ES_tradnl" b="1" dirty="0">
                <a:latin typeface="Arial" panose="020B0604020202020204" pitchFamily="34" charset="0"/>
                <a:cs typeface="Arial" panose="020B0604020202020204" pitchFamily="34" charset="0"/>
              </a:rPr>
              <a:t>Relatora de Naciones Unidas, A/HRC/47/34:  </a:t>
            </a:r>
          </a:p>
          <a:p>
            <a:pPr marL="0" indent="0" algn="just">
              <a:buNone/>
            </a:pPr>
            <a:r>
              <a:rPr lang="es-ES_tradnl" dirty="0">
                <a:latin typeface="Arial" panose="020B0604020202020204" pitchFamily="34" charset="0"/>
                <a:cs typeface="Arial" panose="020B0604020202020204" pitchFamily="34" charset="0"/>
              </a:rPr>
              <a:t>“</a:t>
            </a:r>
            <a:r>
              <a:rPr lang="es-AR" i="1" dirty="0"/>
              <a:t>Debido al trauma ya sufrido y al temor a las represalias por parte de los traficantes, el temor adicional al enjuiciamiento y al castigo solo puede impedir aún más que las víctimas recurran a la protección, a la asistencia y a la justicia</a:t>
            </a:r>
            <a:r>
              <a:rPr lang="es-AR" dirty="0"/>
              <a:t>”.</a:t>
            </a:r>
            <a:endParaRPr lang="es-ES_tradnl"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76907CF1-AA75-6A4F-BD78-FCB3BB78E7B1}"/>
              </a:ext>
            </a:extLst>
          </p:cNvPr>
          <p:cNvPicPr>
            <a:picLocks noChangeAspect="1"/>
          </p:cNvPicPr>
          <p:nvPr/>
        </p:nvPicPr>
        <p:blipFill>
          <a:blip r:embed="rId2"/>
          <a:stretch>
            <a:fillRect/>
          </a:stretch>
        </p:blipFill>
        <p:spPr>
          <a:xfrm>
            <a:off x="6771007" y="780584"/>
            <a:ext cx="2372993" cy="3322190"/>
          </a:xfrm>
          <a:prstGeom prst="rect">
            <a:avLst/>
          </a:prstGeom>
        </p:spPr>
      </p:pic>
    </p:spTree>
    <p:extLst>
      <p:ext uri="{BB962C8B-B14F-4D97-AF65-F5344CB8AC3E}">
        <p14:creationId xmlns:p14="http://schemas.microsoft.com/office/powerpoint/2010/main" val="3547756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6. </a:t>
            </a:r>
            <a:r>
              <a:rPr lang="es-ES_tradnl" dirty="0"/>
              <a:t>EL CONCEPTO DE NO PUNIBILIDAD</a:t>
            </a:r>
          </a:p>
          <a:p>
            <a:r>
              <a:rPr lang="en-US" dirty="0"/>
              <a:t> </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9" y="891978"/>
            <a:ext cx="6633768" cy="2952750"/>
          </a:xfrm>
        </p:spPr>
        <p:txBody>
          <a:bodyPr/>
          <a:lstStyle/>
          <a:p>
            <a:pPr marL="0" indent="0" algn="just">
              <a:buNone/>
            </a:pPr>
            <a:endParaRPr lang="es-ES_tradnl" b="1" dirty="0">
              <a:latin typeface="Arial" panose="020B0604020202020204" pitchFamily="34" charset="0"/>
              <a:cs typeface="Arial" panose="020B0604020202020204" pitchFamily="34" charset="0"/>
            </a:endParaRPr>
          </a:p>
          <a:p>
            <a:pPr marL="0" indent="0" algn="just">
              <a:buNone/>
            </a:pPr>
            <a:r>
              <a:rPr lang="es-ES_tradnl" b="1" dirty="0">
                <a:latin typeface="Arial" panose="020B0604020202020204" pitchFamily="34" charset="0"/>
                <a:cs typeface="Arial" panose="020B0604020202020204" pitchFamily="34" charset="0"/>
              </a:rPr>
              <a:t>ART. 5 Ley 26.364 </a:t>
            </a:r>
          </a:p>
          <a:p>
            <a:pPr marL="0" indent="0" algn="just">
              <a:buNone/>
            </a:pPr>
            <a:r>
              <a:rPr lang="es-ES_tradnl" dirty="0">
                <a:latin typeface="Arial" panose="020B0604020202020204" pitchFamily="34" charset="0"/>
                <a:cs typeface="Arial" panose="020B0604020202020204" pitchFamily="34" charset="0"/>
              </a:rPr>
              <a:t>“Las víctimas de la trata de personas no son punibles por la comisión de cualquier delito que sea resultado directo de haber sido objeto de trata”.</a:t>
            </a:r>
          </a:p>
          <a:p>
            <a:pPr marL="0" indent="0" algn="just">
              <a:buNone/>
            </a:pPr>
            <a:r>
              <a:rPr lang="es-ES_tradnl" dirty="0">
                <a:latin typeface="Arial" panose="020B0604020202020204" pitchFamily="34" charset="0"/>
                <a:cs typeface="Arial" panose="020B0604020202020204" pitchFamily="34" charset="0"/>
              </a:rPr>
              <a:t>* Implica una presunción iure et de iure de que una víctima de trata, por las especiales condiciones que soporte durante su explotación, no merece ningún reproche ni sufrimiento adicional al padecido.</a:t>
            </a:r>
          </a:p>
          <a:p>
            <a:pPr marL="0" indent="0" algn="just">
              <a:buNone/>
            </a:pPr>
            <a:r>
              <a:rPr lang="es-ES_tradnl" dirty="0">
                <a:latin typeface="Arial" panose="020B0604020202020204" pitchFamily="34" charset="0"/>
                <a:cs typeface="Arial" panose="020B0604020202020204" pitchFamily="34" charset="0"/>
              </a:rPr>
              <a:t>* CFCP, Justino Horacio Abel y otros: Sería hipócrita el reclamo punitivo y la exigencia a una víctima de trata que regrese a condiciones de vulnerabilidad y rechace toda oportunidad de resguardarse de la explotación y vulneración de sus derechos. </a:t>
            </a:r>
          </a:p>
          <a:p>
            <a:pPr marL="0" indent="0">
              <a:buNone/>
            </a:pPr>
            <a:endParaRPr lang="es-ES_tradnl"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260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7. </a:t>
            </a:r>
            <a:r>
              <a:rPr lang="es-ES_tradnl" dirty="0"/>
              <a:t>CASOS NACIONALES</a:t>
            </a:r>
            <a:endParaRPr lang="en-US" dirty="0"/>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9" y="655495"/>
            <a:ext cx="9006761" cy="3758850"/>
          </a:xfrm>
        </p:spPr>
        <p:txBody>
          <a:bodyPr/>
          <a:lstStyle/>
          <a:p>
            <a:pPr marL="0" indent="0">
              <a:buNone/>
            </a:pPr>
            <a:r>
              <a:rPr lang="es-ES_tradnl" b="1" dirty="0">
                <a:latin typeface="Arial" panose="020B0604020202020204" pitchFamily="34" charset="0"/>
                <a:cs typeface="Arial" panose="020B0604020202020204" pitchFamily="34" charset="0"/>
              </a:rPr>
              <a:t>CASO MONTOYA</a:t>
            </a:r>
          </a:p>
          <a:p>
            <a:pPr marL="0" indent="0">
              <a:buNone/>
            </a:pPr>
            <a:r>
              <a:rPr lang="es-ES_tradnl" b="1" dirty="0">
                <a:latin typeface="Arial" panose="020B0604020202020204" pitchFamily="34" charset="0"/>
                <a:cs typeface="Arial" panose="020B0604020202020204" pitchFamily="34" charset="0"/>
              </a:rPr>
              <a:t>TOF Tierra del Fuego: </a:t>
            </a:r>
            <a:r>
              <a:rPr lang="es-ES_tradnl" dirty="0">
                <a:latin typeface="Arial" panose="020B0604020202020204" pitchFamily="34" charset="0"/>
                <a:cs typeface="Arial" panose="020B0604020202020204" pitchFamily="34" charset="0"/>
              </a:rPr>
              <a:t>Debida diligencia; riesgo creado. Reparación Municipalidad.</a:t>
            </a:r>
            <a:endParaRPr lang="es-ES_tradnl" b="1" dirty="0">
              <a:latin typeface="Arial" panose="020B0604020202020204" pitchFamily="34" charset="0"/>
              <a:cs typeface="Arial" panose="020B0604020202020204" pitchFamily="34" charset="0"/>
            </a:endParaRPr>
          </a:p>
          <a:p>
            <a:pPr marL="0" indent="0" algn="just">
              <a:buNone/>
            </a:pPr>
            <a:r>
              <a:rPr lang="es-ES_tradnl" b="1" dirty="0">
                <a:latin typeface="Arial" panose="020B0604020202020204" pitchFamily="34" charset="0"/>
                <a:cs typeface="Arial" panose="020B0604020202020204" pitchFamily="34" charset="0"/>
              </a:rPr>
              <a:t>CFCP: “</a:t>
            </a:r>
            <a:r>
              <a:rPr lang="es-ES_tradnl" i="1" dirty="0">
                <a:latin typeface="Arial" panose="020B0604020202020204" pitchFamily="34" charset="0"/>
                <a:cs typeface="Arial" panose="020B0604020202020204" pitchFamily="34" charset="0"/>
              </a:rPr>
              <a:t>Efectivamente, el tribunal a quo aplicó erróneamente el artículo 23 CP y favoreció el patrimonio de entidades estatales —entre otros, la Corte Suprema de Justicia de la Nación— por sobre la indemnización correspondiente a las víctimas y el destino asignado legalmente a los bienes sujetos a decomiso. De tal suerte, omitió atenerse a un </a:t>
            </a:r>
            <a:r>
              <a:rPr lang="es-ES_tradnl" i="1" u="sng" dirty="0">
                <a:latin typeface="Arial" panose="020B0604020202020204" pitchFamily="34" charset="0"/>
                <a:cs typeface="Arial" panose="020B0604020202020204" pitchFamily="34" charset="0"/>
              </a:rPr>
              <a:t>deber que es primario y básico en la actuación judicial: reparar a la víctima antes que beneficiar al propio Estado</a:t>
            </a:r>
            <a:r>
              <a:rPr lang="es-ES_tradnl" dirty="0">
                <a:latin typeface="Arial" panose="020B0604020202020204" pitchFamily="34" charset="0"/>
                <a:cs typeface="Arial" panose="020B0604020202020204" pitchFamily="34" charset="0"/>
              </a:rPr>
              <a:t>.” </a:t>
            </a:r>
          </a:p>
          <a:p>
            <a:pPr marL="0" indent="0" algn="just">
              <a:buNone/>
            </a:pPr>
            <a:r>
              <a:rPr lang="es-ES_tradnl" b="1" dirty="0">
                <a:latin typeface="Arial" panose="020B0604020202020204" pitchFamily="34" charset="0"/>
                <a:cs typeface="Arial" panose="020B0604020202020204" pitchFamily="34" charset="0"/>
              </a:rPr>
              <a:t>“</a:t>
            </a:r>
            <a:r>
              <a:rPr lang="es-ES_tradnl" i="1" dirty="0">
                <a:latin typeface="Arial" panose="020B0604020202020204" pitchFamily="34" charset="0"/>
                <a:cs typeface="Arial" panose="020B0604020202020204" pitchFamily="34" charset="0"/>
              </a:rPr>
              <a:t>Al respecto, cabe señalar que</a:t>
            </a:r>
            <a:r>
              <a:rPr lang="es-ES_tradnl" i="1" u="sng" dirty="0">
                <a:latin typeface="Arial" panose="020B0604020202020204" pitchFamily="34" charset="0"/>
                <a:cs typeface="Arial" panose="020B0604020202020204" pitchFamily="34" charset="0"/>
              </a:rPr>
              <a:t> la invocación de los compromisos internacionales vinculados a la eliminación de la discriminación contra las mujeres, como también las dirigidas a prevenir, sancionar y erradicar la violencia, resulta adecuada</a:t>
            </a:r>
            <a:r>
              <a:rPr lang="es-ES_tradnl" i="1" dirty="0">
                <a:latin typeface="Arial" panose="020B0604020202020204" pitchFamily="34" charset="0"/>
                <a:cs typeface="Arial" panose="020B0604020202020204" pitchFamily="34" charset="0"/>
              </a:rPr>
              <a:t>. En tal sentido, véase que la incorporación de tales normas en la cúspide del ordenamiento jurídico da cuenta de que la responsabilidad por los daños derivados de la trata de personas con fines de explotación sexual trasciende el conflicto privado entre el autor directo del delito y la damnificada y lo transforma en un asunto de primaria relevancia pública. En efecto</a:t>
            </a:r>
            <a:r>
              <a:rPr lang="es-ES_tradnl" i="1" u="sng" dirty="0">
                <a:latin typeface="Arial" panose="020B0604020202020204" pitchFamily="34" charset="0"/>
                <a:cs typeface="Arial" panose="020B0604020202020204" pitchFamily="34" charset="0"/>
              </a:rPr>
              <a:t>, todos los órganos estatales tienen a su cargo actuar con la debida diligencia para prevenir la trata de personas, </a:t>
            </a:r>
            <a:r>
              <a:rPr lang="es-ES_tradnl" i="1" dirty="0">
                <a:latin typeface="Arial" panose="020B0604020202020204" pitchFamily="34" charset="0"/>
                <a:cs typeface="Arial" panose="020B0604020202020204" pitchFamily="34" charset="0"/>
              </a:rPr>
              <a:t>por lo que la responsabilidad del ente estatal deviene innegable, a la luz de los incumplimientos evidenciados</a:t>
            </a:r>
            <a:r>
              <a:rPr lang="es-ES_tradnl" dirty="0">
                <a:latin typeface="Arial" panose="020B0604020202020204" pitchFamily="34" charset="0"/>
                <a:cs typeface="Arial" panose="020B0604020202020204" pitchFamily="34" charset="0"/>
              </a:rPr>
              <a:t>.”</a:t>
            </a:r>
          </a:p>
          <a:p>
            <a:pPr marL="0" indent="0" algn="just">
              <a:buNone/>
            </a:pPr>
            <a:r>
              <a:rPr lang="es-ES_tradnl" dirty="0">
                <a:latin typeface="Arial" panose="020B0604020202020204" pitchFamily="34" charset="0"/>
                <a:cs typeface="Arial" panose="020B0604020202020204" pitchFamily="34" charset="0"/>
              </a:rPr>
              <a:t>Estado Proxeneta. Habilitación del circuito. Ganancias (a través de las libretas sanitarias).</a:t>
            </a:r>
          </a:p>
          <a:p>
            <a:pPr marL="0" indent="0">
              <a:buNone/>
            </a:pPr>
            <a:endParaRPr lang="es-ES_tradnl"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2866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7. </a:t>
            </a:r>
            <a:r>
              <a:rPr lang="es-ES_tradnl" dirty="0"/>
              <a:t>CASOS NACIONALES</a:t>
            </a:r>
            <a:endParaRPr lang="en-US" dirty="0"/>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9" y="891978"/>
            <a:ext cx="8423437" cy="2952750"/>
          </a:xfrm>
        </p:spPr>
        <p:txBody>
          <a:bodyPr/>
          <a:lstStyle/>
          <a:p>
            <a:pPr marL="0" indent="0">
              <a:buNone/>
            </a:pPr>
            <a:r>
              <a:rPr lang="es-ES_tradnl" b="1" dirty="0">
                <a:latin typeface="Arial" panose="020B0604020202020204" pitchFamily="34" charset="0"/>
                <a:cs typeface="Arial" panose="020B0604020202020204" pitchFamily="34" charset="0"/>
              </a:rPr>
              <a:t>CASO GUTIÉRREZ</a:t>
            </a:r>
          </a:p>
          <a:p>
            <a:pPr algn="just"/>
            <a:r>
              <a:rPr lang="es-ES" u="sng" dirty="0"/>
              <a:t>HECHOS</a:t>
            </a:r>
            <a:r>
              <a:rPr lang="es-ES" dirty="0"/>
              <a:t>: Los trabajadores (entre 6 y 8) trabajaban en un asentamiento en</a:t>
            </a:r>
            <a:r>
              <a:rPr lang="es-ES" dirty="0">
                <a:latin typeface="Arial" panose="020B0604020202020204" pitchFamily="34" charset="0"/>
                <a:cs typeface="Arial" panose="020B0604020202020204" pitchFamily="34" charset="0"/>
              </a:rPr>
              <a:t> Entre Ríos. Gutiérrez les dio albergue en el predio, en donde vivían y trabajaban en condiciones precarias</a:t>
            </a:r>
            <a:r>
              <a:rPr lang="es-AR" dirty="0">
                <a:latin typeface="Arial" panose="020B0604020202020204" pitchFamily="34" charset="0"/>
                <a:cs typeface="Arial" panose="020B0604020202020204" pitchFamily="34" charset="0"/>
              </a:rPr>
              <a:t>. El TOF de Paraná absolvió a José Manuel Gutiérrez por el delito de Trata de personas por entender que la conducta del mismo se trataba meramente de un incumplimiento de tipo laboral.</a:t>
            </a:r>
          </a:p>
          <a:p>
            <a:pPr algn="just"/>
            <a:r>
              <a:rPr lang="es-AR" dirty="0">
                <a:latin typeface="Arial" panose="020B0604020202020204" pitchFamily="34" charset="0"/>
                <a:cs typeface="Arial" panose="020B0604020202020204" pitchFamily="34" charset="0"/>
              </a:rPr>
              <a:t>Los </a:t>
            </a:r>
            <a:r>
              <a:rPr lang="es-AR" b="1" dirty="0">
                <a:latin typeface="Arial" panose="020B0604020202020204" pitchFamily="34" charset="0"/>
                <a:cs typeface="Arial" panose="020B0604020202020204" pitchFamily="34" charset="0"/>
              </a:rPr>
              <a:t>elementos de contexto </a:t>
            </a:r>
            <a:r>
              <a:rPr lang="es-AR" dirty="0">
                <a:latin typeface="Arial" panose="020B0604020202020204" pitchFamily="34" charset="0"/>
                <a:cs typeface="Arial" panose="020B0604020202020204" pitchFamily="34" charset="0"/>
              </a:rPr>
              <a:t>descartan descartan que se trate simplemente de una infracción laboral: </a:t>
            </a:r>
          </a:p>
          <a:p>
            <a:pPr algn="just">
              <a:buFontTx/>
              <a:buChar char="-"/>
            </a:pPr>
            <a:r>
              <a:rPr lang="es-AR" dirty="0">
                <a:latin typeface="Arial" panose="020B0604020202020204" pitchFamily="34" charset="0"/>
                <a:cs typeface="Arial" panose="020B0604020202020204" pitchFamily="34" charset="0"/>
              </a:rPr>
              <a:t>Carecían de sanitarios y agua potable (debían tomar agua de barriles), y se balaban en el río</a:t>
            </a:r>
          </a:p>
          <a:p>
            <a:pPr algn="just">
              <a:buFontTx/>
              <a:buChar char="-"/>
            </a:pPr>
            <a:r>
              <a:rPr lang="es-AR" dirty="0">
                <a:latin typeface="Arial" panose="020B0604020202020204" pitchFamily="34" charset="0"/>
                <a:cs typeface="Arial" panose="020B0604020202020204" pitchFamily="34" charset="0"/>
              </a:rPr>
              <a:t>No contaban con energía eléctrica ni sistema de cañería</a:t>
            </a:r>
          </a:p>
          <a:p>
            <a:pPr algn="just">
              <a:buFontTx/>
              <a:buChar char="-"/>
            </a:pPr>
            <a:r>
              <a:rPr lang="es-AR" dirty="0">
                <a:latin typeface="Arial" panose="020B0604020202020204" pitchFamily="34" charset="0"/>
                <a:cs typeface="Arial" panose="020B0604020202020204" pitchFamily="34" charset="0"/>
              </a:rPr>
              <a:t>No contaban con calefacción o cocina</a:t>
            </a:r>
          </a:p>
          <a:p>
            <a:pPr algn="just">
              <a:buFontTx/>
              <a:buChar char="-"/>
            </a:pPr>
            <a:r>
              <a:rPr lang="es-AR" dirty="0">
                <a:latin typeface="Arial" panose="020B0604020202020204" pitchFamily="34" charset="0"/>
                <a:cs typeface="Arial" panose="020B0604020202020204" pitchFamily="34" charset="0"/>
              </a:rPr>
              <a:t>Los alimentos eran escasos y no tenían refrigeración (podridos)</a:t>
            </a:r>
          </a:p>
          <a:p>
            <a:pPr algn="just">
              <a:buFontTx/>
              <a:buChar char="-"/>
            </a:pPr>
            <a:r>
              <a:rPr lang="es-AR" dirty="0">
                <a:latin typeface="Arial" panose="020B0604020202020204" pitchFamily="34" charset="0"/>
                <a:cs typeface="Arial" panose="020B0604020202020204" pitchFamily="34" charset="0"/>
              </a:rPr>
              <a:t>No tenían los elementos necesarios para realizar la tarea</a:t>
            </a:r>
          </a:p>
          <a:p>
            <a:pPr marL="0" indent="0">
              <a:buNone/>
            </a:pPr>
            <a:endParaRPr lang="es-ES_tradnl" dirty="0">
              <a:latin typeface="Arial" panose="020B0604020202020204" pitchFamily="34" charset="0"/>
              <a:cs typeface="Arial" panose="020B0604020202020204" pitchFamily="34" charset="0"/>
            </a:endParaRPr>
          </a:p>
          <a:p>
            <a:pPr marL="342900" indent="-342900">
              <a:buFont typeface="+mj-lt"/>
              <a:buAutoNum type="arabicPeriod"/>
            </a:pPr>
            <a:endParaRPr lang="es-ES_tradnl"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96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7. </a:t>
            </a:r>
            <a:r>
              <a:rPr lang="es-ES_tradnl" dirty="0"/>
              <a:t>CASOS NACIONALES</a:t>
            </a:r>
            <a:endParaRPr lang="en-US" dirty="0"/>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9" y="891978"/>
            <a:ext cx="6783823" cy="2952750"/>
          </a:xfrm>
        </p:spPr>
        <p:txBody>
          <a:bodyPr/>
          <a:lstStyle/>
          <a:p>
            <a:pPr marL="0" indent="0" algn="just">
              <a:buNone/>
            </a:pPr>
            <a:r>
              <a:rPr lang="es-ES_tradnl" b="1" dirty="0">
                <a:latin typeface="Arial" panose="020B0604020202020204" pitchFamily="34" charset="0"/>
                <a:cs typeface="Arial" panose="020B0604020202020204" pitchFamily="34" charset="0"/>
              </a:rPr>
              <a:t>CASO GUTIÉRREZ</a:t>
            </a:r>
          </a:p>
          <a:p>
            <a:pPr marL="0" indent="0" algn="just">
              <a:buNone/>
            </a:pPr>
            <a:r>
              <a:rPr lang="es-AR" dirty="0">
                <a:latin typeface="Arial" panose="020B0604020202020204" pitchFamily="34" charset="0"/>
                <a:cs typeface="Arial" panose="020B0604020202020204" pitchFamily="34" charset="0"/>
              </a:rPr>
              <a:t>Otros elementos:</a:t>
            </a:r>
          </a:p>
          <a:p>
            <a:pPr algn="just"/>
            <a:r>
              <a:rPr lang="es-AR" b="1" dirty="0">
                <a:latin typeface="Arial" panose="020B0604020202020204" pitchFamily="34" charset="0"/>
                <a:cs typeface="Arial" panose="020B0604020202020204" pitchFamily="34" charset="0"/>
              </a:rPr>
              <a:t>Salario</a:t>
            </a:r>
            <a:r>
              <a:rPr lang="es-AR" dirty="0">
                <a:latin typeface="Arial" panose="020B0604020202020204" pitchFamily="34" charset="0"/>
                <a:cs typeface="Arial" panose="020B0604020202020204" pitchFamily="34" charset="0"/>
              </a:rPr>
              <a:t>: Percibían parte “en negro” y por montos inferiores a los legales.</a:t>
            </a:r>
          </a:p>
          <a:p>
            <a:pPr algn="just"/>
            <a:r>
              <a:rPr lang="es-AR" b="1" dirty="0">
                <a:latin typeface="Arial" panose="020B0604020202020204" pitchFamily="34" charset="0"/>
                <a:cs typeface="Arial" panose="020B0604020202020204" pitchFamily="34" charset="0"/>
              </a:rPr>
              <a:t>Jornada</a:t>
            </a:r>
            <a:r>
              <a:rPr lang="es-AR" dirty="0">
                <a:latin typeface="Arial" panose="020B0604020202020204" pitchFamily="34" charset="0"/>
                <a:cs typeface="Arial" panose="020B0604020202020204" pitchFamily="34" charset="0"/>
              </a:rPr>
              <a:t>: Trabajaban todos los días y el sábado, jornadas extensas.</a:t>
            </a:r>
          </a:p>
          <a:p>
            <a:pPr algn="just"/>
            <a:r>
              <a:rPr lang="es-AR" b="1" dirty="0">
                <a:latin typeface="Arial" panose="020B0604020202020204" pitchFamily="34" charset="0"/>
                <a:cs typeface="Arial" panose="020B0604020202020204" pitchFamily="34" charset="0"/>
              </a:rPr>
              <a:t>Vulnerabilidad</a:t>
            </a:r>
            <a:r>
              <a:rPr lang="es-AR" dirty="0">
                <a:latin typeface="Arial" panose="020B0604020202020204" pitchFamily="34" charset="0"/>
                <a:cs typeface="Arial" panose="020B0604020202020204" pitchFamily="34" charset="0"/>
              </a:rPr>
              <a:t>: no sabían leer y escribir, padecían de privaciones económicas, no tenían calificación laboral, debían trabajar para pasarle dinero a sus familias.</a:t>
            </a:r>
          </a:p>
          <a:p>
            <a:pPr algn="just"/>
            <a:endParaRPr lang="es-AR" dirty="0">
              <a:latin typeface="Arial" panose="020B0604020202020204" pitchFamily="34" charset="0"/>
              <a:cs typeface="Arial" panose="020B0604020202020204" pitchFamily="34" charset="0"/>
            </a:endParaRPr>
          </a:p>
          <a:p>
            <a:pPr algn="just"/>
            <a:r>
              <a:rPr lang="es-AR" dirty="0">
                <a:latin typeface="Arial" panose="020B0604020202020204" pitchFamily="34" charset="0"/>
                <a:cs typeface="Arial" panose="020B0604020202020204" pitchFamily="34" charset="0"/>
              </a:rPr>
              <a:t>Se cita a la Corte IDH, Trabajadores Hacienda Brasil Verde.</a:t>
            </a:r>
          </a:p>
          <a:p>
            <a:pPr marL="342900" indent="-342900">
              <a:buFont typeface="+mj-lt"/>
              <a:buAutoNum type="arabicPeriod"/>
            </a:pPr>
            <a:endParaRPr lang="es-ES_tradnl"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D55F3961-0684-0340-B055-4245BC1C25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551" y="891978"/>
            <a:ext cx="2103449" cy="2976272"/>
          </a:xfrm>
          <a:prstGeom prst="rect">
            <a:avLst/>
          </a:prstGeom>
        </p:spPr>
      </p:pic>
    </p:spTree>
    <p:extLst>
      <p:ext uri="{BB962C8B-B14F-4D97-AF65-F5344CB8AC3E}">
        <p14:creationId xmlns:p14="http://schemas.microsoft.com/office/powerpoint/2010/main" val="2629577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7. </a:t>
            </a:r>
            <a:r>
              <a:rPr lang="es-ES_tradnl" dirty="0"/>
              <a:t>CASOS NACIONALES</a:t>
            </a:r>
            <a:endParaRPr lang="en-US" dirty="0"/>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9" y="891978"/>
            <a:ext cx="8423437" cy="2952750"/>
          </a:xfrm>
        </p:spPr>
        <p:txBody>
          <a:bodyPr/>
          <a:lstStyle/>
          <a:p>
            <a:pPr marL="0" indent="0">
              <a:buNone/>
            </a:pPr>
            <a:r>
              <a:rPr lang="es-ES_tradnl" b="1" dirty="0">
                <a:latin typeface="Arial" panose="020B0604020202020204" pitchFamily="34" charset="0"/>
                <a:cs typeface="Arial" panose="020B0604020202020204" pitchFamily="34" charset="0"/>
              </a:rPr>
              <a:t>CASO MARTÍNEZ HASSAN</a:t>
            </a:r>
          </a:p>
          <a:p>
            <a:pPr marL="0" indent="0">
              <a:buNone/>
            </a:pPr>
            <a:r>
              <a:rPr lang="es-ES_tradnl" b="1" dirty="0">
                <a:latin typeface="Arial" panose="020B0604020202020204" pitchFamily="34" charset="0"/>
                <a:cs typeface="Arial" panose="020B0604020202020204" pitchFamily="34" charset="0"/>
              </a:rPr>
              <a:t>Hechos</a:t>
            </a:r>
            <a:r>
              <a:rPr lang="es-ES_tradnl" dirty="0">
                <a:latin typeface="Arial" panose="020B0604020202020204" pitchFamily="34" charset="0"/>
                <a:cs typeface="Arial" panose="020B0604020202020204" pitchFamily="34" charset="0"/>
              </a:rPr>
              <a:t>: Lourdes Silvana Martínez Hassan cruzó la frontera de La Quiaca </a:t>
            </a:r>
            <a:r>
              <a:rPr lang="es-ES_tradnl" dirty="0" err="1">
                <a:latin typeface="Arial" panose="020B0604020202020204" pitchFamily="34" charset="0"/>
                <a:cs typeface="Arial" panose="020B0604020202020204" pitchFamily="34" charset="0"/>
              </a:rPr>
              <a:t>Villazón</a:t>
            </a:r>
            <a:r>
              <a:rPr lang="es-ES_tradnl" dirty="0">
                <a:latin typeface="Arial" panose="020B0604020202020204" pitchFamily="34" charset="0"/>
                <a:cs typeface="Arial" panose="020B0604020202020204" pitchFamily="34" charset="0"/>
              </a:rPr>
              <a:t> por un paso no habilitado, transportando una mochila con 6 kg. de cocaína. Miembros de la GNA detectaron la situación.</a:t>
            </a:r>
          </a:p>
          <a:p>
            <a:pPr marL="0" indent="0">
              <a:buNone/>
            </a:pPr>
            <a:r>
              <a:rPr lang="es-ES_tradnl" dirty="0">
                <a:latin typeface="Arial" panose="020B0604020202020204" pitchFamily="34" charset="0"/>
                <a:cs typeface="Arial" panose="020B0604020202020204" pitchFamily="34" charset="0"/>
              </a:rPr>
              <a:t>Más allá de los hechos, Lourdes era víctima de trata de personas con fines de explotación sexual. Una red de trata la captó y la trasladó a una casa en </a:t>
            </a:r>
            <a:r>
              <a:rPr lang="es-ES_tradnl" dirty="0" err="1">
                <a:latin typeface="Arial" panose="020B0604020202020204" pitchFamily="34" charset="0"/>
                <a:cs typeface="Arial" panose="020B0604020202020204" pitchFamily="34" charset="0"/>
              </a:rPr>
              <a:t>Villazón</a:t>
            </a:r>
            <a:r>
              <a:rPr lang="es-ES_tradnl" dirty="0">
                <a:latin typeface="Arial" panose="020B0604020202020204" pitchFamily="34" charset="0"/>
                <a:cs typeface="Arial" panose="020B0604020202020204" pitchFamily="34" charset="0"/>
              </a:rPr>
              <a:t>. Debido a que ella no se dejó explotar sexualmente, los tratantes la obligaron a comercializar la droga, para saldar la “deuda que había generado con los gastos de traslado”. Asimismo, la amenazaron diciéndole que matarían a su hijo. Por otra parte, al ser detenida en la frontera por personal de la GNA, Lourdes manifestó que la mochila no era de ella y que su hijo estaba amenazado a muerte.</a:t>
            </a:r>
          </a:p>
          <a:p>
            <a:pPr marL="0" indent="0">
              <a:buNone/>
            </a:pPr>
            <a:endParaRPr lang="es-ES_tradnl" dirty="0">
              <a:latin typeface="Arial" panose="020B0604020202020204" pitchFamily="34" charset="0"/>
              <a:cs typeface="Arial" panose="020B0604020202020204" pitchFamily="34" charset="0"/>
            </a:endParaRPr>
          </a:p>
          <a:p>
            <a:pPr marL="0" indent="0">
              <a:buNone/>
            </a:pPr>
            <a:r>
              <a:rPr lang="es-ES_tradnl" b="1" dirty="0">
                <a:latin typeface="Arial" panose="020B0604020202020204" pitchFamily="34" charset="0"/>
                <a:cs typeface="Arial" panose="020B0604020202020204" pitchFamily="34" charset="0"/>
              </a:rPr>
              <a:t>Defensa: </a:t>
            </a:r>
            <a:r>
              <a:rPr lang="es-ES_tradnl" dirty="0">
                <a:latin typeface="Arial" panose="020B0604020202020204" pitchFamily="34" charset="0"/>
                <a:cs typeface="Arial" panose="020B0604020202020204" pitchFamily="34" charset="0"/>
              </a:rPr>
              <a:t>Solicitó aplicación del Art. 5 de no punibilidad.</a:t>
            </a:r>
            <a:endParaRPr lang="es-ES_tradnl"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264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7. </a:t>
            </a:r>
            <a:r>
              <a:rPr lang="es-ES_tradnl" dirty="0"/>
              <a:t>CASOS NACIONALES</a:t>
            </a:r>
            <a:endParaRPr lang="en-US" dirty="0"/>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9" y="891978"/>
            <a:ext cx="8423437" cy="2952750"/>
          </a:xfrm>
        </p:spPr>
        <p:txBody>
          <a:bodyPr/>
          <a:lstStyle/>
          <a:p>
            <a:pPr marL="0" indent="0">
              <a:buNone/>
            </a:pPr>
            <a:r>
              <a:rPr lang="es-ES_tradnl" b="1" dirty="0">
                <a:latin typeface="Arial" panose="020B0604020202020204" pitchFamily="34" charset="0"/>
                <a:cs typeface="Arial" panose="020B0604020202020204" pitchFamily="34" charset="0"/>
              </a:rPr>
              <a:t>CASO MARTÍNEZ HASSAN</a:t>
            </a:r>
          </a:p>
          <a:p>
            <a:pPr marL="0" indent="0">
              <a:buNone/>
            </a:pPr>
            <a:r>
              <a:rPr lang="es-ES_tradnl" b="1" dirty="0">
                <a:latin typeface="Arial" panose="020B0604020202020204" pitchFamily="34" charset="0"/>
                <a:cs typeface="Arial" panose="020B0604020202020204" pitchFamily="34" charset="0"/>
              </a:rPr>
              <a:t>CFCP</a:t>
            </a:r>
            <a:r>
              <a:rPr lang="es-ES_tradnl" dirty="0">
                <a:latin typeface="Arial" panose="020B0604020202020204" pitchFamily="34" charset="0"/>
                <a:cs typeface="Arial" panose="020B0604020202020204" pitchFamily="34" charset="0"/>
              </a:rPr>
              <a:t>: </a:t>
            </a:r>
          </a:p>
          <a:p>
            <a:pPr marL="0" indent="0">
              <a:buNone/>
            </a:pPr>
            <a:r>
              <a:rPr lang="es-ES_tradnl" dirty="0">
                <a:latin typeface="Arial" panose="020B0604020202020204" pitchFamily="34" charset="0"/>
                <a:cs typeface="Arial" panose="020B0604020202020204" pitchFamily="34" charset="0"/>
              </a:rPr>
              <a:t>-Correspondía al tribunal determinar si la misma era o no víctima de trata.</a:t>
            </a:r>
          </a:p>
          <a:p>
            <a:pPr marL="0" indent="0">
              <a:buNone/>
            </a:pPr>
            <a:endParaRPr lang="es-ES_tradnl" dirty="0">
              <a:latin typeface="Arial" panose="020B0604020202020204" pitchFamily="34" charset="0"/>
              <a:cs typeface="Arial" panose="020B0604020202020204" pitchFamily="34" charset="0"/>
            </a:endParaRPr>
          </a:p>
          <a:p>
            <a:pPr marL="0" indent="0">
              <a:buNone/>
            </a:pPr>
            <a:r>
              <a:rPr lang="es-ES_tradnl" dirty="0">
                <a:latin typeface="Arial" panose="020B0604020202020204" pitchFamily="34" charset="0"/>
                <a:cs typeface="Arial" panose="020B0604020202020204" pitchFamily="34" charset="0"/>
              </a:rPr>
              <a:t>Menciona perspectiva de género y obligaciones internacionales correspondientes. La obligación de investigar si existía </a:t>
            </a:r>
            <a:r>
              <a:rPr lang="en-US" dirty="0" err="1">
                <a:latin typeface="Arial" panose="020B0604020202020204" pitchFamily="34" charset="0"/>
                <a:cs typeface="Arial" panose="020B0604020202020204" pitchFamily="34" charset="0"/>
              </a:rPr>
              <a:t>trata</a:t>
            </a:r>
            <a:r>
              <a:rPr lang="en-US" dirty="0">
                <a:latin typeface="Arial" panose="020B0604020202020204" pitchFamily="34" charset="0"/>
                <a:cs typeface="Arial" panose="020B0604020202020204" pitchFamily="34" charset="0"/>
              </a:rPr>
              <a:t> de personas.</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Desarrolla</a:t>
            </a:r>
            <a:r>
              <a:rPr lang="en-US" dirty="0">
                <a:latin typeface="Arial" panose="020B0604020202020204" pitchFamily="34" charset="0"/>
                <a:cs typeface="Arial" panose="020B0604020202020204" pitchFamily="34" charset="0"/>
              </a:rPr>
              <a:t> la </a:t>
            </a:r>
            <a:r>
              <a:rPr lang="en-US" dirty="0" err="1">
                <a:latin typeface="Arial" panose="020B0604020202020204" pitchFamily="34" charset="0"/>
                <a:cs typeface="Arial" panose="020B0604020202020204" pitchFamily="34" charset="0"/>
              </a:rPr>
              <a:t>obligación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internacional</a:t>
            </a:r>
            <a:r>
              <a:rPr lang="en-US" dirty="0">
                <a:latin typeface="Arial" panose="020B0604020202020204" pitchFamily="34" charset="0"/>
                <a:cs typeface="Arial" panose="020B0604020202020204" pitchFamily="34" charset="0"/>
              </a:rPr>
              <a:t> de no </a:t>
            </a:r>
            <a:r>
              <a:rPr lang="en-US" dirty="0" err="1">
                <a:latin typeface="Arial" panose="020B0604020202020204" pitchFamily="34" charset="0"/>
                <a:cs typeface="Arial" panose="020B0604020202020204" pitchFamily="34" charset="0"/>
              </a:rPr>
              <a:t>criminalizar</a:t>
            </a:r>
            <a:r>
              <a:rPr lang="en-US" dirty="0">
                <a:latin typeface="Arial" panose="020B0604020202020204" pitchFamily="34" charset="0"/>
                <a:cs typeface="Arial" panose="020B0604020202020204" pitchFamily="34" charset="0"/>
              </a:rPr>
              <a:t> a las </a:t>
            </a:r>
            <a:r>
              <a:rPr lang="en-US" dirty="0" err="1">
                <a:latin typeface="Arial" panose="020B0604020202020204" pitchFamily="34" charset="0"/>
                <a:cs typeface="Arial" panose="020B0604020202020204" pitchFamily="34" charset="0"/>
              </a:rPr>
              <a:t>víctimas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trata</a:t>
            </a:r>
            <a:r>
              <a:rPr lang="en-US" dirty="0">
                <a:latin typeface="Arial" panose="020B0604020202020204" pitchFamily="34" charset="0"/>
                <a:cs typeface="Arial" panose="020B0604020202020204" pitchFamily="34" charset="0"/>
              </a:rPr>
              <a:t> de personas.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-La </a:t>
            </a:r>
            <a:r>
              <a:rPr lang="en-US" dirty="0" err="1">
                <a:latin typeface="Arial" panose="020B0604020202020204" pitchFamily="34" charset="0"/>
                <a:cs typeface="Arial" panose="020B0604020202020204" pitchFamily="34" charset="0"/>
              </a:rPr>
              <a:t>importancia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tener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perspectiva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género</a:t>
            </a:r>
            <a:r>
              <a:rPr lang="en-US" dirty="0">
                <a:latin typeface="Arial" panose="020B0604020202020204" pitchFamily="34" charset="0"/>
                <a:cs typeface="Arial" panose="020B0604020202020204" pitchFamily="34" charset="0"/>
              </a:rPr>
              <a:t>: “</a:t>
            </a:r>
            <a:r>
              <a:rPr lang="es-AR" i="1" dirty="0"/>
              <a:t>En esta dirección, el a quo invoca permanentemente que la imputada no probó ser víctima de trata, cuando tal actividad corresponde a la parte acusadora</a:t>
            </a:r>
            <a:r>
              <a:rPr lang="es-AR" dirty="0"/>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283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25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1. LA TRATA DE PERSONAS</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9" y="891978"/>
            <a:ext cx="5822127" cy="2952750"/>
          </a:xfrm>
        </p:spPr>
        <p:txBody>
          <a:bodyPr/>
          <a:lstStyle/>
          <a:p>
            <a:pPr marL="0" indent="0">
              <a:buNone/>
            </a:pPr>
            <a:r>
              <a:rPr lang="es-ES_tradnl" b="1" dirty="0">
                <a:latin typeface="Arial" panose="020B0604020202020204" pitchFamily="34" charset="0"/>
                <a:cs typeface="Arial" panose="020B0604020202020204" pitchFamily="34" charset="0"/>
              </a:rPr>
              <a:t>Art. 3 Protocolo de Palermo:</a:t>
            </a:r>
          </a:p>
          <a:p>
            <a:pPr marL="342900" indent="-342900" algn="just">
              <a:buFont typeface="+mj-lt"/>
              <a:buAutoNum type="arabicPeriod"/>
            </a:pPr>
            <a:r>
              <a:rPr lang="es-ES_tradnl" u="sng" dirty="0">
                <a:solidFill>
                  <a:srgbClr val="002060"/>
                </a:solidFill>
                <a:latin typeface="Arial" panose="020B0604020202020204" pitchFamily="34" charset="0"/>
                <a:cs typeface="Arial" panose="020B0604020202020204" pitchFamily="34" charset="0"/>
              </a:rPr>
              <a:t>ACCION</a:t>
            </a:r>
            <a:r>
              <a:rPr lang="es-ES_tradnl" dirty="0">
                <a:solidFill>
                  <a:srgbClr val="002060"/>
                </a:solidFill>
                <a:latin typeface="Arial" panose="020B0604020202020204" pitchFamily="34" charset="0"/>
                <a:cs typeface="Arial" panose="020B0604020202020204" pitchFamily="34" charset="0"/>
              </a:rPr>
              <a:t>: la captación, el transporte, el traslado, la acogida o la recepción de personas.</a:t>
            </a:r>
          </a:p>
          <a:p>
            <a:pPr marL="342900" indent="-342900" algn="just">
              <a:buFont typeface="+mj-lt"/>
              <a:buAutoNum type="arabicPeriod"/>
            </a:pPr>
            <a:r>
              <a:rPr lang="es-ES_tradnl" u="sng" dirty="0">
                <a:solidFill>
                  <a:srgbClr val="002060"/>
                </a:solidFill>
                <a:latin typeface="Arial" panose="020B0604020202020204" pitchFamily="34" charset="0"/>
                <a:cs typeface="Arial" panose="020B0604020202020204" pitchFamily="34" charset="0"/>
              </a:rPr>
              <a:t>MEDIOS COMISIVOS</a:t>
            </a:r>
            <a:r>
              <a:rPr lang="es-ES_tradnl" dirty="0">
                <a:solidFill>
                  <a:srgbClr val="002060"/>
                </a:solidFill>
                <a:latin typeface="Arial" panose="020B0604020202020204" pitchFamily="34" charset="0"/>
                <a:cs typeface="Arial" panose="020B0604020202020204" pitchFamily="34" charset="0"/>
              </a:rPr>
              <a:t>: recurriendo a la amenaza o al uso de la fuerza u otras formas de coacción, al rapto, al fraude, al engaño, al abuso de poder o de una situación de vulnerabilidad o a la concesión o recepción de pagos o beneficios para obtener el consentimiento de una persona que tenga autoridad sobre otra.</a:t>
            </a:r>
          </a:p>
          <a:p>
            <a:pPr marL="342900" indent="-342900" algn="just">
              <a:buFont typeface="+mj-lt"/>
              <a:buAutoNum type="arabicPeriod"/>
            </a:pPr>
            <a:r>
              <a:rPr lang="es-ES_tradnl" u="sng" dirty="0">
                <a:solidFill>
                  <a:srgbClr val="002060"/>
                </a:solidFill>
                <a:latin typeface="Arial" panose="020B0604020202020204" pitchFamily="34" charset="0"/>
                <a:cs typeface="Arial" panose="020B0604020202020204" pitchFamily="34" charset="0"/>
              </a:rPr>
              <a:t>FINALIDAD DE EXPLOTACIÓN</a:t>
            </a:r>
            <a:r>
              <a:rPr lang="es-ES_tradnl" dirty="0">
                <a:solidFill>
                  <a:srgbClr val="002060"/>
                </a:solidFill>
                <a:latin typeface="Arial" panose="020B0604020202020204" pitchFamily="34" charset="0"/>
                <a:cs typeface="Arial" panose="020B0604020202020204" pitchFamily="34" charset="0"/>
              </a:rPr>
              <a:t>: con fines de explotación (explotación sexual; trabajos forzados /esclavitud/servidumbre; extracción de órganos)</a:t>
            </a:r>
          </a:p>
          <a:p>
            <a:pPr marL="342900" indent="-342900">
              <a:buFont typeface="+mj-lt"/>
              <a:buAutoNum type="arabicPeriod"/>
            </a:pPr>
            <a:endParaRPr lang="es-ES_tradnl"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3A0EE87E-230E-7643-A83D-447C281C0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924" y="891977"/>
            <a:ext cx="2331770" cy="3384433"/>
          </a:xfrm>
          <a:prstGeom prst="rect">
            <a:avLst/>
          </a:prstGeom>
        </p:spPr>
      </p:pic>
    </p:spTree>
    <p:extLst>
      <p:ext uri="{BB962C8B-B14F-4D97-AF65-F5344CB8AC3E}">
        <p14:creationId xmlns:p14="http://schemas.microsoft.com/office/powerpoint/2010/main" val="1217954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1. LA TRATA DE PERSONAS</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86596" y="780584"/>
            <a:ext cx="8770808" cy="3602230"/>
          </a:xfrm>
        </p:spPr>
        <p:txBody>
          <a:bodyPr/>
          <a:lstStyle/>
          <a:p>
            <a:pPr marL="0" indent="0" algn="just">
              <a:buNone/>
            </a:pPr>
            <a:r>
              <a:rPr lang="es-ES_tradnl" u="sng" dirty="0">
                <a:solidFill>
                  <a:srgbClr val="002060"/>
                </a:solidFill>
                <a:latin typeface="Arial" panose="020B0604020202020204" pitchFamily="34" charset="0"/>
                <a:cs typeface="Arial" panose="020B0604020202020204" pitchFamily="34" charset="0"/>
              </a:rPr>
              <a:t>ACLARACIONES:</a:t>
            </a:r>
          </a:p>
          <a:p>
            <a:pPr marL="342900" indent="-342900" algn="just">
              <a:buFont typeface="+mj-lt"/>
              <a:buAutoNum type="arabicPeriod"/>
            </a:pPr>
            <a:r>
              <a:rPr lang="es-ES_tradnl" dirty="0">
                <a:solidFill>
                  <a:srgbClr val="002060"/>
                </a:solidFill>
                <a:latin typeface="Arial" panose="020B0604020202020204" pitchFamily="34" charset="0"/>
                <a:cs typeface="Arial" panose="020B0604020202020204" pitchFamily="34" charset="0"/>
              </a:rPr>
              <a:t>No es necesario más de una acción/medio/finalidad.</a:t>
            </a:r>
          </a:p>
          <a:p>
            <a:pPr marL="342900" indent="-342900" algn="just">
              <a:buFont typeface="+mj-lt"/>
              <a:buAutoNum type="arabicPeriod"/>
            </a:pPr>
            <a:r>
              <a:rPr lang="es-ES_tradnl" dirty="0">
                <a:solidFill>
                  <a:srgbClr val="002060"/>
                </a:solidFill>
                <a:latin typeface="Arial" panose="020B0604020202020204" pitchFamily="34" charset="0"/>
                <a:cs typeface="Arial" panose="020B0604020202020204" pitchFamily="34" charset="0"/>
              </a:rPr>
              <a:t>La explotación no debe consumarse.</a:t>
            </a:r>
          </a:p>
          <a:p>
            <a:pPr marL="342900" indent="-342900" algn="just">
              <a:buFont typeface="+mj-lt"/>
              <a:buAutoNum type="arabicPeriod"/>
            </a:pPr>
            <a:r>
              <a:rPr lang="es-ES_tradnl" dirty="0">
                <a:solidFill>
                  <a:srgbClr val="002060"/>
                </a:solidFill>
                <a:latin typeface="Arial" panose="020B0604020202020204" pitchFamily="34" charset="0"/>
                <a:cs typeface="Arial" panose="020B0604020202020204" pitchFamily="34" charset="0"/>
              </a:rPr>
              <a:t>La Trata de menores no requiere medios comisivos.</a:t>
            </a:r>
          </a:p>
          <a:p>
            <a:pPr marL="0" indent="0" algn="just">
              <a:buNone/>
            </a:pPr>
            <a:endParaRPr lang="es-ES_tradnl" dirty="0">
              <a:solidFill>
                <a:srgbClr val="002060"/>
              </a:solidFill>
              <a:latin typeface="Arial" panose="020B0604020202020204" pitchFamily="34" charset="0"/>
              <a:cs typeface="Arial" panose="020B0604020202020204" pitchFamily="34" charset="0"/>
            </a:endParaRPr>
          </a:p>
          <a:p>
            <a:pPr marL="0" indent="0" algn="just">
              <a:buNone/>
            </a:pPr>
            <a:r>
              <a:rPr lang="es-ES_tradnl" u="sng" dirty="0">
                <a:solidFill>
                  <a:srgbClr val="002060"/>
                </a:solidFill>
                <a:latin typeface="Arial" panose="020B0604020202020204" pitchFamily="34" charset="0"/>
                <a:cs typeface="Arial" panose="020B0604020202020204" pitchFamily="34" charset="0"/>
              </a:rPr>
              <a:t>OTROS TRATADOS INTERNACIONALES</a:t>
            </a:r>
            <a:r>
              <a:rPr lang="es-ES_tradnl" dirty="0">
                <a:solidFill>
                  <a:srgbClr val="002060"/>
                </a:solidFill>
                <a:latin typeface="Arial" panose="020B0604020202020204" pitchFamily="34" charset="0"/>
                <a:cs typeface="Arial" panose="020B0604020202020204" pitchFamily="34" charset="0"/>
              </a:rPr>
              <a:t>:</a:t>
            </a:r>
          </a:p>
          <a:p>
            <a:pPr marL="0" indent="0" algn="just">
              <a:buNone/>
            </a:pPr>
            <a:r>
              <a:rPr lang="es-ES_tradnl" dirty="0">
                <a:solidFill>
                  <a:srgbClr val="002060"/>
                </a:solidFill>
                <a:latin typeface="Arial" panose="020B0604020202020204" pitchFamily="34" charset="0"/>
                <a:cs typeface="Arial" panose="020B0604020202020204" pitchFamily="34" charset="0"/>
              </a:rPr>
              <a:t>*CADH, Art. 6: Nadie puede ser sometido a esclavitud o servidumbre, y tanto éstas, como la trata de esclavos y la trata de mujeres están prohibidas en todas sus formas. (…) Nadie debe ser constreñido a ejecutar un trabajo forzoso u obligatorio.  </a:t>
            </a:r>
          </a:p>
          <a:p>
            <a:pPr marL="0" indent="0" algn="just">
              <a:buNone/>
            </a:pPr>
            <a:r>
              <a:rPr lang="es-ES_tradnl" dirty="0">
                <a:solidFill>
                  <a:srgbClr val="002060"/>
                </a:solidFill>
                <a:latin typeface="Arial" panose="020B0604020202020204" pitchFamily="34" charset="0"/>
                <a:cs typeface="Arial" panose="020B0604020202020204" pitchFamily="34" charset="0"/>
              </a:rPr>
              <a:t>*CEDAW, Art. 6: Los Estados Partes tomarán todas las medidas apropiadas, incluso de carácter legislativo, para suprimir todas las formas de trata de mujeres y explotación de la prostitución de la mujer.</a:t>
            </a:r>
          </a:p>
          <a:p>
            <a:pPr marL="0" indent="0" algn="just">
              <a:buNone/>
            </a:pPr>
            <a:r>
              <a:rPr lang="es-ES_tradnl" dirty="0">
                <a:solidFill>
                  <a:srgbClr val="002060"/>
                </a:solidFill>
                <a:latin typeface="Arial" panose="020B0604020202020204" pitchFamily="34" charset="0"/>
                <a:cs typeface="Arial" panose="020B0604020202020204" pitchFamily="34" charset="0"/>
              </a:rPr>
              <a:t>*OIT, C029 Convenio sobre el trabajo forzoso y su Protocolo Adicional.</a:t>
            </a:r>
          </a:p>
          <a:p>
            <a:pPr marL="0" indent="0" algn="just">
              <a:buNone/>
            </a:pPr>
            <a:endParaRPr lang="es-ES_tradnl" dirty="0">
              <a:solidFill>
                <a:srgbClr val="002060"/>
              </a:solidFill>
              <a:latin typeface="Arial" panose="020B0604020202020204" pitchFamily="34" charset="0"/>
              <a:cs typeface="Arial" panose="020B0604020202020204" pitchFamily="34" charset="0"/>
            </a:endParaRPr>
          </a:p>
          <a:p>
            <a:pPr marL="0" indent="0" algn="just">
              <a:buNone/>
            </a:pPr>
            <a:br>
              <a:rPr lang="es-ES_tradnl" dirty="0">
                <a:solidFill>
                  <a:srgbClr val="002060"/>
                </a:solidFill>
                <a:latin typeface="Arial" panose="020B0604020202020204" pitchFamily="34" charset="0"/>
                <a:cs typeface="Arial" panose="020B0604020202020204" pitchFamily="34" charset="0"/>
              </a:rPr>
            </a:br>
            <a:endParaRPr lang="es-ES_tradnl" dirty="0">
              <a:solidFill>
                <a:srgbClr val="002060"/>
              </a:solidFill>
              <a:latin typeface="Arial" panose="020B0604020202020204" pitchFamily="34" charset="0"/>
              <a:cs typeface="Arial" panose="020B0604020202020204" pitchFamily="34" charset="0"/>
            </a:endParaRPr>
          </a:p>
          <a:p>
            <a:pPr marL="0" indent="0" algn="just">
              <a:buNone/>
            </a:pPr>
            <a:endParaRPr lang="es-ES_tradnl" dirty="0">
              <a:solidFill>
                <a:srgbClr val="002060"/>
              </a:solidFill>
              <a:latin typeface="Arial" panose="020B0604020202020204" pitchFamily="34" charset="0"/>
              <a:cs typeface="Arial" panose="020B0604020202020204" pitchFamily="34" charset="0"/>
            </a:endParaRPr>
          </a:p>
          <a:p>
            <a:pPr marL="0" indent="0" algn="just">
              <a:buNone/>
            </a:pPr>
            <a:endParaRPr lang="es-ES_tradnl" dirty="0">
              <a:solidFill>
                <a:srgbClr val="002060"/>
              </a:solidFill>
              <a:latin typeface="Arial" panose="020B0604020202020204" pitchFamily="34" charset="0"/>
              <a:cs typeface="Arial" panose="020B0604020202020204" pitchFamily="34" charset="0"/>
            </a:endParaRPr>
          </a:p>
          <a:p>
            <a:pPr marL="342900" indent="-342900">
              <a:buFont typeface="+mj-lt"/>
              <a:buAutoNum type="arabicPeriod"/>
            </a:pPr>
            <a:endParaRPr lang="es-ES_tradnl"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50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1. LA TRATA DE PERSONAS</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86596" y="780584"/>
            <a:ext cx="8770808" cy="3602230"/>
          </a:xfrm>
        </p:spPr>
        <p:txBody>
          <a:bodyPr/>
          <a:lstStyle/>
          <a:p>
            <a:pPr marL="0" indent="0" algn="just">
              <a:buNone/>
            </a:pPr>
            <a:endParaRPr lang="es-ES_tradnl" dirty="0">
              <a:solidFill>
                <a:srgbClr val="002060"/>
              </a:solidFill>
              <a:latin typeface="Arial" panose="020B0604020202020204" pitchFamily="34" charset="0"/>
              <a:cs typeface="Arial" panose="020B0604020202020204" pitchFamily="34" charset="0"/>
            </a:endParaRPr>
          </a:p>
          <a:p>
            <a:pPr marL="0" indent="0" algn="just">
              <a:buNone/>
            </a:pPr>
            <a:br>
              <a:rPr lang="es-ES_tradnl" dirty="0">
                <a:solidFill>
                  <a:srgbClr val="002060"/>
                </a:solidFill>
                <a:latin typeface="Arial" panose="020B0604020202020204" pitchFamily="34" charset="0"/>
                <a:cs typeface="Arial" panose="020B0604020202020204" pitchFamily="34" charset="0"/>
              </a:rPr>
            </a:br>
            <a:endParaRPr lang="es-ES_tradnl" dirty="0">
              <a:solidFill>
                <a:srgbClr val="002060"/>
              </a:solidFill>
              <a:latin typeface="Arial" panose="020B0604020202020204" pitchFamily="34" charset="0"/>
              <a:cs typeface="Arial" panose="020B0604020202020204" pitchFamily="34" charset="0"/>
            </a:endParaRPr>
          </a:p>
          <a:p>
            <a:pPr marL="0" indent="0" algn="just">
              <a:buNone/>
            </a:pPr>
            <a:endParaRPr lang="es-ES_tradnl" dirty="0">
              <a:solidFill>
                <a:srgbClr val="002060"/>
              </a:solidFill>
              <a:latin typeface="Arial" panose="020B0604020202020204" pitchFamily="34" charset="0"/>
              <a:cs typeface="Arial" panose="020B0604020202020204" pitchFamily="34" charset="0"/>
            </a:endParaRPr>
          </a:p>
          <a:p>
            <a:pPr marL="0" indent="0" algn="just">
              <a:buNone/>
            </a:pPr>
            <a:endParaRPr lang="es-ES_tradnl" dirty="0">
              <a:solidFill>
                <a:srgbClr val="002060"/>
              </a:solidFill>
              <a:latin typeface="Arial" panose="020B0604020202020204" pitchFamily="34" charset="0"/>
              <a:cs typeface="Arial" panose="020B0604020202020204" pitchFamily="34" charset="0"/>
            </a:endParaRPr>
          </a:p>
          <a:p>
            <a:pPr marL="342900" indent="-342900">
              <a:buFont typeface="+mj-lt"/>
              <a:buAutoNum type="arabicPeriod"/>
            </a:pPr>
            <a:endParaRPr lang="es-ES_tradnl"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5DF4DAE3-FD06-0C40-99E7-7F2F99008A46}"/>
              </a:ext>
            </a:extLst>
          </p:cNvPr>
          <p:cNvPicPr>
            <a:picLocks noChangeAspect="1"/>
          </p:cNvPicPr>
          <p:nvPr/>
        </p:nvPicPr>
        <p:blipFill>
          <a:blip r:embed="rId2"/>
          <a:stretch>
            <a:fillRect/>
          </a:stretch>
        </p:blipFill>
        <p:spPr>
          <a:xfrm>
            <a:off x="0" y="807429"/>
            <a:ext cx="5123355" cy="2648269"/>
          </a:xfrm>
          <a:prstGeom prst="rect">
            <a:avLst/>
          </a:prstGeom>
        </p:spPr>
      </p:pic>
      <p:pic>
        <p:nvPicPr>
          <p:cNvPr id="6" name="Imagen 5">
            <a:extLst>
              <a:ext uri="{FF2B5EF4-FFF2-40B4-BE49-F238E27FC236}">
                <a16:creationId xmlns:a16="http://schemas.microsoft.com/office/drawing/2014/main" id="{2938F87F-75C3-7248-B70D-3F6DF255D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629" y="1183443"/>
            <a:ext cx="2857500" cy="1657350"/>
          </a:xfrm>
          <a:prstGeom prst="rect">
            <a:avLst/>
          </a:prstGeom>
        </p:spPr>
      </p:pic>
    </p:spTree>
    <p:extLst>
      <p:ext uri="{BB962C8B-B14F-4D97-AF65-F5344CB8AC3E}">
        <p14:creationId xmlns:p14="http://schemas.microsoft.com/office/powerpoint/2010/main" val="710759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2. EL CONCEPTO DE EXPLOTACIÓN</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9" y="891978"/>
            <a:ext cx="5822127" cy="2952750"/>
          </a:xfrm>
        </p:spPr>
        <p:txBody>
          <a:bodyPr/>
          <a:lstStyle/>
          <a:p>
            <a:pPr marL="0" indent="0">
              <a:buNone/>
            </a:pPr>
            <a:r>
              <a:rPr lang="es-ES_tradnl" b="1" dirty="0">
                <a:latin typeface="Arial" panose="020B0604020202020204" pitchFamily="34" charset="0"/>
                <a:cs typeface="Arial" panose="020B0604020202020204" pitchFamily="34" charset="0"/>
              </a:rPr>
              <a:t>Corte IDH, Caso Ramírez Escobar y otros Vs. Guatemala. Fondo, Reparaciones y Costas. Sentencia de 9 de marzo de 2018. Serie C No. 351, párr. 315:</a:t>
            </a:r>
          </a:p>
          <a:p>
            <a:pPr marL="0" indent="0" algn="just">
              <a:buNone/>
            </a:pPr>
            <a:r>
              <a:rPr lang="es-ES_tradnl" dirty="0">
                <a:solidFill>
                  <a:srgbClr val="002060"/>
                </a:solidFill>
                <a:latin typeface="Arial" panose="020B0604020202020204" pitchFamily="34" charset="0"/>
                <a:cs typeface="Arial" panose="020B0604020202020204" pitchFamily="34" charset="0"/>
              </a:rPr>
              <a:t>“</a:t>
            </a:r>
            <a:r>
              <a:rPr lang="es-ES_tradnl" i="1" dirty="0">
                <a:solidFill>
                  <a:srgbClr val="002060"/>
                </a:solidFill>
                <a:latin typeface="Arial" panose="020B0604020202020204" pitchFamily="34" charset="0"/>
                <a:cs typeface="Arial" panose="020B0604020202020204" pitchFamily="34" charset="0"/>
              </a:rPr>
              <a:t>Como se mencionó previamente</a:t>
            </a:r>
            <a:r>
              <a:rPr lang="es-ES_tradnl" i="1" u="sng" dirty="0">
                <a:solidFill>
                  <a:srgbClr val="002060"/>
                </a:solidFill>
                <a:latin typeface="Arial" panose="020B0604020202020204" pitchFamily="34" charset="0"/>
                <a:cs typeface="Arial" panose="020B0604020202020204" pitchFamily="34" charset="0"/>
              </a:rPr>
              <a:t>, la finalidad de explotación no ha sido definida en el derecho internacional</a:t>
            </a:r>
            <a:r>
              <a:rPr lang="es-ES_tradnl" i="1" dirty="0">
                <a:solidFill>
                  <a:srgbClr val="002060"/>
                </a:solidFill>
                <a:latin typeface="Arial" panose="020B0604020202020204" pitchFamily="34" charset="0"/>
                <a:cs typeface="Arial" panose="020B0604020202020204" pitchFamily="34" charset="0"/>
              </a:rPr>
              <a:t>. Sin embargo, las formas de explotación que generalmente se incluyen de manera expresa, evidencian que la finalidad de explotación implica que el traficante realice el acto con el </a:t>
            </a:r>
            <a:r>
              <a:rPr lang="es-ES_tradnl" i="1" u="sng" dirty="0">
                <a:solidFill>
                  <a:srgbClr val="002060"/>
                </a:solidFill>
                <a:latin typeface="Arial" panose="020B0604020202020204" pitchFamily="34" charset="0"/>
                <a:cs typeface="Arial" panose="020B0604020202020204" pitchFamily="34" charset="0"/>
              </a:rPr>
              <a:t>objetivo de utilizar una persona de manera abusiva para su propio beneficio</a:t>
            </a:r>
            <a:r>
              <a:rPr lang="es-ES_tradnl" i="1" dirty="0">
                <a:solidFill>
                  <a:srgbClr val="002060"/>
                </a:solidFill>
                <a:latin typeface="Arial" panose="020B0604020202020204" pitchFamily="34" charset="0"/>
                <a:cs typeface="Arial" panose="020B0604020202020204" pitchFamily="34" charset="0"/>
              </a:rPr>
              <a:t>. De esta manera</a:t>
            </a:r>
            <a:r>
              <a:rPr lang="es-ES_tradnl" i="1" u="sng" dirty="0">
                <a:solidFill>
                  <a:srgbClr val="002060"/>
                </a:solidFill>
                <a:latin typeface="Arial" panose="020B0604020202020204" pitchFamily="34" charset="0"/>
                <a:cs typeface="Arial" panose="020B0604020202020204" pitchFamily="34" charset="0"/>
              </a:rPr>
              <a:t>, se atribuye un valor al individuo, </a:t>
            </a:r>
            <a:r>
              <a:rPr lang="es-ES_tradnl" i="1" dirty="0">
                <a:solidFill>
                  <a:srgbClr val="002060"/>
                </a:solidFill>
                <a:latin typeface="Arial" panose="020B0604020202020204" pitchFamily="34" charset="0"/>
                <a:cs typeface="Arial" panose="020B0604020202020204" pitchFamily="34" charset="0"/>
              </a:rPr>
              <a:t>por ejemplo por medio de su mano de obra, para después convertirlo en un beneficio propio, bajo condiciones abusivas e injustas o fraudulentas, beneficio que es el resultado de la cosificación o comercialización del mismo individuo.”</a:t>
            </a:r>
          </a:p>
          <a:p>
            <a:pPr marL="342900" indent="-342900" algn="just">
              <a:buFont typeface="+mj-lt"/>
              <a:buAutoNum type="arabicPeriod"/>
            </a:pPr>
            <a:endParaRPr lang="es-ES_tradnl" b="1" dirty="0">
              <a:latin typeface="Arial" panose="020B0604020202020204" pitchFamily="34"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77A8FB3C-A0A1-7343-9872-DA49B03FD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4842" y="2825620"/>
            <a:ext cx="1590790" cy="1590790"/>
          </a:xfrm>
          <a:prstGeom prst="rect">
            <a:avLst/>
          </a:prstGeom>
        </p:spPr>
      </p:pic>
    </p:spTree>
    <p:extLst>
      <p:ext uri="{BB962C8B-B14F-4D97-AF65-F5344CB8AC3E}">
        <p14:creationId xmlns:p14="http://schemas.microsoft.com/office/powerpoint/2010/main" val="181753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2. EL CONCEPTO DE EXPLOTACIÓN</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37239" y="891978"/>
            <a:ext cx="6655628" cy="2952750"/>
          </a:xfrm>
        </p:spPr>
        <p:txBody>
          <a:bodyPr/>
          <a:lstStyle/>
          <a:p>
            <a:pPr marL="0" indent="0" algn="just">
              <a:buNone/>
            </a:pPr>
            <a:r>
              <a:rPr lang="es-ES_tradnl" b="1" dirty="0">
                <a:latin typeface="Arial" panose="020B0604020202020204" pitchFamily="34" charset="0"/>
                <a:cs typeface="Arial" panose="020B0604020202020204" pitchFamily="34" charset="0"/>
              </a:rPr>
              <a:t>Corte IDH, Caso Trabajadores de la Hacienda Brasil Verde vs. Brasil. Excepciones Preliminares, Fondo, Reparaciones y Costas. Sentencia de 20 de octubre de 2016. Serie C No. 318, párr. 269-271: </a:t>
            </a:r>
            <a:r>
              <a:rPr lang="es-ES_tradnl" b="1" dirty="0">
                <a:solidFill>
                  <a:srgbClr val="FF0000"/>
                </a:solidFill>
                <a:latin typeface="Arial" panose="020B0604020202020204" pitchFamily="34" charset="0"/>
                <a:cs typeface="Arial" panose="020B0604020202020204" pitchFamily="34" charset="0"/>
              </a:rPr>
              <a:t>(Esclavitud) </a:t>
            </a:r>
          </a:p>
          <a:p>
            <a:pPr marL="0" indent="0" algn="just">
              <a:buNone/>
            </a:pPr>
            <a:r>
              <a:rPr lang="es-ES_tradnl" dirty="0">
                <a:solidFill>
                  <a:srgbClr val="002060"/>
                </a:solidFill>
                <a:latin typeface="Arial" panose="020B0604020202020204" pitchFamily="34" charset="0"/>
                <a:cs typeface="Arial" panose="020B0604020202020204" pitchFamily="34" charset="0"/>
              </a:rPr>
              <a:t>“</a:t>
            </a:r>
            <a:r>
              <a:rPr lang="es-ES_tradnl" i="1" dirty="0">
                <a:solidFill>
                  <a:srgbClr val="002060"/>
                </a:solidFill>
                <a:latin typeface="Arial" panose="020B0604020202020204" pitchFamily="34" charset="0"/>
                <a:cs typeface="Arial" panose="020B0604020202020204" pitchFamily="34" charset="0"/>
              </a:rPr>
              <a:t>Al respecto, la Corte considera que los </a:t>
            </a:r>
            <a:r>
              <a:rPr lang="es-ES_tradnl" i="1" u="sng" dirty="0">
                <a:solidFill>
                  <a:srgbClr val="002060"/>
                </a:solidFill>
                <a:latin typeface="Arial" panose="020B0604020202020204" pitchFamily="34" charset="0"/>
                <a:cs typeface="Arial" panose="020B0604020202020204" pitchFamily="34" charset="0"/>
              </a:rPr>
              <a:t>dos elementos fundamentales </a:t>
            </a:r>
            <a:r>
              <a:rPr lang="es-ES_tradnl" i="1" dirty="0">
                <a:solidFill>
                  <a:srgbClr val="002060"/>
                </a:solidFill>
                <a:latin typeface="Arial" panose="020B0604020202020204" pitchFamily="34" charset="0"/>
                <a:cs typeface="Arial" panose="020B0604020202020204" pitchFamily="34" charset="0"/>
              </a:rPr>
              <a:t>para definir una situación como esclavitud son: i) el estado o condición de un individuo y ii) el ejercicio de alguno de los atributos del derecho de propiedad, es decir, que el esclavizador ejerza poder o control sobre la persona esclavizada al punto de anular la personalidad de la víctima. Las características de cada uno de esos elementos son entendidas de acuerdo con los criterios o factores identificados a continuación.”</a:t>
            </a:r>
          </a:p>
          <a:p>
            <a:pPr marL="0" indent="0" algn="just">
              <a:buNone/>
            </a:pPr>
            <a:r>
              <a:rPr lang="es-ES_tradnl" dirty="0">
                <a:solidFill>
                  <a:srgbClr val="002060"/>
                </a:solidFill>
                <a:latin typeface="Arial" panose="020B0604020202020204" pitchFamily="34" charset="0"/>
                <a:cs typeface="Arial" panose="020B0604020202020204" pitchFamily="34" charset="0"/>
              </a:rPr>
              <a:t>i) el estado o condición de un individuo (de jure – </a:t>
            </a:r>
            <a:r>
              <a:rPr lang="es-ES_tradnl" dirty="0" err="1">
                <a:solidFill>
                  <a:srgbClr val="002060"/>
                </a:solidFill>
                <a:latin typeface="Arial" panose="020B0604020202020204" pitchFamily="34" charset="0"/>
                <a:cs typeface="Arial" panose="020B0604020202020204" pitchFamily="34" charset="0"/>
              </a:rPr>
              <a:t>chattel</a:t>
            </a:r>
            <a:r>
              <a:rPr lang="es-ES_tradnl" dirty="0">
                <a:solidFill>
                  <a:srgbClr val="002060"/>
                </a:solidFill>
                <a:latin typeface="Arial" panose="020B0604020202020204" pitchFamily="34" charset="0"/>
                <a:cs typeface="Arial" panose="020B0604020202020204" pitchFamily="34" charset="0"/>
              </a:rPr>
              <a:t> </a:t>
            </a:r>
            <a:r>
              <a:rPr lang="es-ES_tradnl" dirty="0" err="1">
                <a:solidFill>
                  <a:srgbClr val="002060"/>
                </a:solidFill>
                <a:latin typeface="Arial" panose="020B0604020202020204" pitchFamily="34" charset="0"/>
                <a:cs typeface="Arial" panose="020B0604020202020204" pitchFamily="34" charset="0"/>
              </a:rPr>
              <a:t>slavery</a:t>
            </a:r>
            <a:r>
              <a:rPr lang="es-ES_tradnl" dirty="0">
                <a:solidFill>
                  <a:srgbClr val="002060"/>
                </a:solidFill>
                <a:latin typeface="Arial" panose="020B0604020202020204" pitchFamily="34" charset="0"/>
                <a:cs typeface="Arial" panose="020B0604020202020204" pitchFamily="34" charset="0"/>
              </a:rPr>
              <a:t>– o de facto)</a:t>
            </a:r>
          </a:p>
          <a:p>
            <a:pPr marL="0" indent="0" algn="just">
              <a:buNone/>
            </a:pPr>
            <a:r>
              <a:rPr lang="es-ES_tradnl" dirty="0">
                <a:solidFill>
                  <a:srgbClr val="002060"/>
                </a:solidFill>
                <a:latin typeface="Arial" panose="020B0604020202020204" pitchFamily="34" charset="0"/>
                <a:cs typeface="Arial" panose="020B0604020202020204" pitchFamily="34" charset="0"/>
              </a:rPr>
              <a:t>ii) el ejercicio de alguno de los atributos del derecho de propiedad (debe existir demostración de control de una persona sobre la otra, por lo que existe una pérdida de la propia voluntad o se disminuye considerablemente la autonomía personal)</a:t>
            </a:r>
          </a:p>
          <a:p>
            <a:pPr marL="0" indent="0" algn="just">
              <a:buNone/>
            </a:pPr>
            <a:endParaRPr lang="es-ES_tradnl" i="1" dirty="0">
              <a:solidFill>
                <a:srgbClr val="002060"/>
              </a:solidFill>
              <a:latin typeface="Arial" panose="020B0604020202020204" pitchFamily="34" charset="0"/>
              <a:cs typeface="Arial" panose="020B0604020202020204" pitchFamily="34" charset="0"/>
            </a:endParaRPr>
          </a:p>
          <a:p>
            <a:pPr marL="0" indent="0" algn="just">
              <a:buNone/>
            </a:pPr>
            <a:r>
              <a:rPr lang="es-ES_tradnl" i="1" dirty="0">
                <a:solidFill>
                  <a:srgbClr val="002060"/>
                </a:solidFill>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98E66507-24CD-FD41-90A7-E8985285FD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2867" y="1082866"/>
            <a:ext cx="2351133" cy="1488884"/>
          </a:xfrm>
          <a:prstGeom prst="rect">
            <a:avLst/>
          </a:prstGeom>
        </p:spPr>
      </p:pic>
    </p:spTree>
    <p:extLst>
      <p:ext uri="{BB962C8B-B14F-4D97-AF65-F5344CB8AC3E}">
        <p14:creationId xmlns:p14="http://schemas.microsoft.com/office/powerpoint/2010/main" val="1665870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2. EL CONCEPTO DE EXPLOTACIÓN</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0" y="779035"/>
            <a:ext cx="8672097" cy="3585429"/>
          </a:xfrm>
        </p:spPr>
        <p:txBody>
          <a:bodyPr/>
          <a:lstStyle/>
          <a:p>
            <a:pPr marL="0" indent="0">
              <a:buNone/>
            </a:pPr>
            <a:r>
              <a:rPr lang="es-ES_tradnl" b="1" dirty="0">
                <a:latin typeface="Arial" panose="020B0604020202020204" pitchFamily="34" charset="0"/>
                <a:cs typeface="Arial" panose="020B0604020202020204" pitchFamily="34" charset="0"/>
              </a:rPr>
              <a:t>Corte IDH, Caso Trabajadores de la Hacienda Brasil Verde vs. Brasil.</a:t>
            </a:r>
          </a:p>
          <a:p>
            <a:pPr marL="0" indent="0">
              <a:buNone/>
            </a:pPr>
            <a:r>
              <a:rPr lang="es-ES_tradnl" dirty="0">
                <a:solidFill>
                  <a:srgbClr val="002060"/>
                </a:solidFill>
                <a:latin typeface="Arial" panose="020B0604020202020204" pitchFamily="34" charset="0"/>
                <a:cs typeface="Arial" panose="020B0604020202020204" pitchFamily="34" charset="0"/>
              </a:rPr>
              <a:t>La </a:t>
            </a:r>
            <a:r>
              <a:rPr lang="es-AR" dirty="0"/>
              <a:t>existencia de las siguientes circunstancias representaban una situación de esclavitud: </a:t>
            </a:r>
          </a:p>
          <a:p>
            <a:pPr marL="0" indent="0" algn="just">
              <a:lnSpc>
                <a:spcPct val="150000"/>
              </a:lnSpc>
              <a:spcBef>
                <a:spcPts val="600"/>
              </a:spcBef>
              <a:buNone/>
            </a:pPr>
            <a:r>
              <a:rPr lang="es-AR" dirty="0"/>
              <a:t>i) que los trabajadores se encuentren sometidos al efectivo control de quienes controlan el lugar; </a:t>
            </a:r>
          </a:p>
          <a:p>
            <a:pPr marL="0" indent="0" algn="just">
              <a:lnSpc>
                <a:spcPct val="150000"/>
              </a:lnSpc>
              <a:spcBef>
                <a:spcPts val="600"/>
              </a:spcBef>
              <a:buNone/>
            </a:pPr>
            <a:r>
              <a:rPr lang="es-AR" dirty="0"/>
              <a:t>ii) la restricción de su autonomía y libertad individuales; </a:t>
            </a:r>
          </a:p>
          <a:p>
            <a:pPr marL="0" indent="0" algn="just">
              <a:lnSpc>
                <a:spcPct val="150000"/>
              </a:lnSpc>
              <a:spcBef>
                <a:spcPts val="600"/>
              </a:spcBef>
              <a:buNone/>
            </a:pPr>
            <a:r>
              <a:rPr lang="es-AR" dirty="0"/>
              <a:t>iii) sin su libre consentimiento; </a:t>
            </a:r>
          </a:p>
          <a:p>
            <a:pPr marL="0" indent="0" algn="just">
              <a:lnSpc>
                <a:spcPct val="150000"/>
              </a:lnSpc>
              <a:spcBef>
                <a:spcPts val="600"/>
              </a:spcBef>
              <a:buNone/>
            </a:pPr>
            <a:r>
              <a:rPr lang="es-AR" dirty="0"/>
              <a:t>iv) a través de amenazas, violencia física y psicológica; </a:t>
            </a:r>
          </a:p>
          <a:p>
            <a:pPr marL="0" indent="0" algn="just">
              <a:lnSpc>
                <a:spcPct val="150000"/>
              </a:lnSpc>
              <a:spcBef>
                <a:spcPts val="600"/>
              </a:spcBef>
              <a:buNone/>
            </a:pPr>
            <a:r>
              <a:rPr lang="es-AR" dirty="0"/>
              <a:t>v) para explotar su trabajo forzoso en condiciones inhumanas; </a:t>
            </a:r>
          </a:p>
          <a:p>
            <a:pPr marL="0" indent="0" algn="just">
              <a:lnSpc>
                <a:spcPct val="150000"/>
              </a:lnSpc>
              <a:spcBef>
                <a:spcPts val="600"/>
              </a:spcBef>
              <a:buNone/>
            </a:pPr>
            <a:r>
              <a:rPr lang="es-AR" dirty="0"/>
              <a:t>vi) con abuso de vulnerabilidad de los trabajadores; y </a:t>
            </a:r>
          </a:p>
          <a:p>
            <a:pPr marL="0" indent="0" algn="just">
              <a:lnSpc>
                <a:spcPct val="150000"/>
              </a:lnSpc>
              <a:spcBef>
                <a:spcPts val="600"/>
              </a:spcBef>
              <a:buNone/>
            </a:pPr>
            <a:r>
              <a:rPr lang="es-AR" dirty="0"/>
              <a:t>vii) que el ambiente de coacción existente en el lugar no le permita a los trabajadores cambiar su situación y recuperar su libertad.</a:t>
            </a:r>
            <a:endParaRPr lang="es-AR" u="sng" dirty="0">
              <a:solidFill>
                <a:schemeClr val="accent5"/>
              </a:solidFill>
            </a:endParaRPr>
          </a:p>
        </p:txBody>
      </p:sp>
    </p:spTree>
    <p:extLst>
      <p:ext uri="{BB962C8B-B14F-4D97-AF65-F5344CB8AC3E}">
        <p14:creationId xmlns:p14="http://schemas.microsoft.com/office/powerpoint/2010/main" val="54959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46BA60E-C793-442E-972B-D9190F35767C}"/>
              </a:ext>
            </a:extLst>
          </p:cNvPr>
          <p:cNvSpPr>
            <a:spLocks noGrp="1"/>
          </p:cNvSpPr>
          <p:nvPr>
            <p:ph sz="quarter" idx="10"/>
          </p:nvPr>
        </p:nvSpPr>
        <p:spPr/>
        <p:txBody>
          <a:bodyPr/>
          <a:lstStyle/>
          <a:p>
            <a:r>
              <a:rPr lang="en-US" dirty="0"/>
              <a:t>2. EL CONCEPTO DE EXPLOTACIÓN</a:t>
            </a:r>
          </a:p>
        </p:txBody>
      </p:sp>
      <p:sp>
        <p:nvSpPr>
          <p:cNvPr id="5" name="Text Placeholder 4">
            <a:extLst>
              <a:ext uri="{FF2B5EF4-FFF2-40B4-BE49-F238E27FC236}">
                <a16:creationId xmlns:a16="http://schemas.microsoft.com/office/drawing/2014/main" id="{5A0CFCEF-68B7-476C-8FE5-21F6B7F83FCE}"/>
              </a:ext>
            </a:extLst>
          </p:cNvPr>
          <p:cNvSpPr>
            <a:spLocks noGrp="1"/>
          </p:cNvSpPr>
          <p:nvPr>
            <p:ph type="body" sz="quarter" idx="13"/>
          </p:nvPr>
        </p:nvSpPr>
        <p:spPr>
          <a:xfrm>
            <a:off x="-1" y="639730"/>
            <a:ext cx="8858693" cy="2952750"/>
          </a:xfrm>
        </p:spPr>
        <p:txBody>
          <a:bodyPr/>
          <a:lstStyle/>
          <a:p>
            <a:pPr marL="0" indent="0" algn="just">
              <a:buNone/>
            </a:pPr>
            <a:r>
              <a:rPr lang="es-ES_tradnl" b="1" dirty="0">
                <a:latin typeface="Arial" panose="020B0604020202020204" pitchFamily="34" charset="0"/>
                <a:cs typeface="Arial" panose="020B0604020202020204" pitchFamily="34" charset="0"/>
              </a:rPr>
              <a:t>Corte IDH, Caso Trabajadores de la Hacienda Brasil Verde vs. Brasil. Excepciones Preliminares, Fondo, Reparaciones y Costas. Sentencia de 20 de octubre de 2016. Serie C No. 318, párr. 279-280: </a:t>
            </a:r>
            <a:r>
              <a:rPr lang="es-ES_tradnl" b="1" dirty="0">
                <a:solidFill>
                  <a:srgbClr val="FF0000"/>
                </a:solidFill>
                <a:latin typeface="Arial" panose="020B0604020202020204" pitchFamily="34" charset="0"/>
                <a:cs typeface="Arial" panose="020B0604020202020204" pitchFamily="34" charset="0"/>
              </a:rPr>
              <a:t>(Servidumbre) </a:t>
            </a:r>
          </a:p>
          <a:p>
            <a:pPr marL="0" indent="0" algn="just">
              <a:buNone/>
            </a:pPr>
            <a:r>
              <a:rPr lang="es-ES_tradnl" i="1" dirty="0">
                <a:solidFill>
                  <a:srgbClr val="002060"/>
                </a:solidFill>
                <a:latin typeface="Arial" panose="020B0604020202020204" pitchFamily="34" charset="0"/>
                <a:cs typeface="Arial" panose="020B0604020202020204" pitchFamily="34" charset="0"/>
              </a:rPr>
              <a:t>“La obligación de realizar trabajo para otros, impuesto por medio de coerción, y la obligación de vivir en la propiedad de otra persona, sin la posibilidad de cambiar esa condición”. </a:t>
            </a:r>
          </a:p>
          <a:p>
            <a:pPr marL="0" indent="0" algn="just">
              <a:buNone/>
            </a:pPr>
            <a:endParaRPr lang="es-ES_tradnl" i="1" dirty="0">
              <a:solidFill>
                <a:srgbClr val="002060"/>
              </a:solidFill>
              <a:latin typeface="Arial" panose="020B0604020202020204" pitchFamily="34" charset="0"/>
              <a:cs typeface="Arial" panose="020B0604020202020204" pitchFamily="34" charset="0"/>
            </a:endParaRPr>
          </a:p>
          <a:p>
            <a:pPr marL="0" indent="0" algn="just">
              <a:buNone/>
            </a:pPr>
            <a:r>
              <a:rPr lang="es-ES_tradnl" b="1" dirty="0">
                <a:solidFill>
                  <a:srgbClr val="002060"/>
                </a:solidFill>
                <a:latin typeface="Arial" panose="020B0604020202020204" pitchFamily="34" charset="0"/>
                <a:cs typeface="Arial" panose="020B0604020202020204" pitchFamily="34" charset="0"/>
              </a:rPr>
              <a:t>TEDH, </a:t>
            </a:r>
            <a:r>
              <a:rPr lang="es-ES_tradnl" b="1" dirty="0" err="1">
                <a:solidFill>
                  <a:srgbClr val="002060"/>
                </a:solidFill>
                <a:latin typeface="Arial" panose="020B0604020202020204" pitchFamily="34" charset="0"/>
                <a:cs typeface="Arial" panose="020B0604020202020204" pitchFamily="34" charset="0"/>
              </a:rPr>
              <a:t>Siliadin</a:t>
            </a:r>
            <a:r>
              <a:rPr lang="es-ES_tradnl" b="1" dirty="0">
                <a:solidFill>
                  <a:srgbClr val="002060"/>
                </a:solidFill>
                <a:latin typeface="Arial" panose="020B0604020202020204" pitchFamily="34" charset="0"/>
                <a:cs typeface="Arial" panose="020B0604020202020204" pitchFamily="34" charset="0"/>
              </a:rPr>
              <a:t> v. Francia (2005)</a:t>
            </a:r>
            <a:r>
              <a:rPr lang="es-ES_tradnl" dirty="0">
                <a:solidFill>
                  <a:srgbClr val="002060"/>
                </a:solidFill>
                <a:latin typeface="Arial" panose="020B0604020202020204" pitchFamily="34" charset="0"/>
                <a:cs typeface="Arial" panose="020B0604020202020204" pitchFamily="34" charset="0"/>
              </a:rPr>
              <a:t>: Hechos: una mujer migrante sometida a tareas domésticas en Paris, menor de edad, su pasaporte fue confiscado. </a:t>
            </a:r>
          </a:p>
          <a:p>
            <a:pPr marL="0" indent="0" algn="just">
              <a:buNone/>
            </a:pPr>
            <a:r>
              <a:rPr lang="es-ES_tradnl" dirty="0">
                <a:solidFill>
                  <a:srgbClr val="002060"/>
                </a:solidFill>
                <a:latin typeface="Arial" panose="020B0604020202020204" pitchFamily="34" charset="0"/>
                <a:cs typeface="Arial" panose="020B0604020202020204" pitchFamily="34" charset="0"/>
              </a:rPr>
              <a:t>Primera vez que el TEDH analiza los delitos de esclavitud y servidumbre. Utilizando el concepto tradicional de esclavitud, el TEDH entendió que no había esclavitud (si servidumbre y trabajos forzosos).</a:t>
            </a:r>
          </a:p>
          <a:p>
            <a:pPr marL="0" indent="0" algn="just">
              <a:buNone/>
            </a:pPr>
            <a:r>
              <a:rPr lang="en-US" b="1" dirty="0" err="1">
                <a:latin typeface="Arial" panose="020B0604020202020204" pitchFamily="34" charset="0"/>
                <a:cs typeface="Arial" panose="020B0604020202020204" pitchFamily="34" charset="0"/>
              </a:rPr>
              <a:t>Convención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suplementaria</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sobre</a:t>
            </a:r>
            <a:r>
              <a:rPr lang="en-US" b="1" dirty="0">
                <a:latin typeface="Arial" panose="020B0604020202020204" pitchFamily="34" charset="0"/>
                <a:cs typeface="Arial" panose="020B0604020202020204" pitchFamily="34" charset="0"/>
              </a:rPr>
              <a:t> la </a:t>
            </a:r>
            <a:r>
              <a:rPr lang="en-US" b="1" dirty="0" err="1">
                <a:latin typeface="Arial" panose="020B0604020202020204" pitchFamily="34" charset="0"/>
                <a:cs typeface="Arial" panose="020B0604020202020204" pitchFamily="34" charset="0"/>
              </a:rPr>
              <a:t>abolición</a:t>
            </a:r>
            <a:r>
              <a:rPr lang="en-US" b="1" dirty="0">
                <a:latin typeface="Arial" panose="020B0604020202020204" pitchFamily="34" charset="0"/>
                <a:cs typeface="Arial" panose="020B0604020202020204" pitchFamily="34" charset="0"/>
              </a:rPr>
              <a:t> de la </a:t>
            </a:r>
            <a:r>
              <a:rPr lang="en-US" b="1" dirty="0" err="1">
                <a:latin typeface="Arial" panose="020B0604020202020204" pitchFamily="34" charset="0"/>
                <a:cs typeface="Arial" panose="020B0604020202020204" pitchFamily="34" charset="0"/>
              </a:rPr>
              <a:t>esclavitud</a:t>
            </a:r>
            <a:r>
              <a:rPr lang="en-US" b="1" dirty="0">
                <a:latin typeface="Arial" panose="020B0604020202020204" pitchFamily="34" charset="0"/>
                <a:cs typeface="Arial" panose="020B0604020202020204" pitchFamily="34" charset="0"/>
              </a:rPr>
              <a:t>, la </a:t>
            </a:r>
            <a:r>
              <a:rPr lang="en-US" b="1" dirty="0" err="1">
                <a:latin typeface="Arial" panose="020B0604020202020204" pitchFamily="34" charset="0"/>
                <a:cs typeface="Arial" panose="020B0604020202020204" pitchFamily="34" charset="0"/>
              </a:rPr>
              <a:t>trata</a:t>
            </a:r>
            <a:r>
              <a:rPr lang="en-US" b="1" dirty="0">
                <a:latin typeface="Arial" panose="020B0604020202020204" pitchFamily="34" charset="0"/>
                <a:cs typeface="Arial" panose="020B0604020202020204" pitchFamily="34" charset="0"/>
              </a:rPr>
              <a:t> de </a:t>
            </a:r>
            <a:r>
              <a:rPr lang="en-US" b="1" dirty="0" err="1">
                <a:latin typeface="Arial" panose="020B0604020202020204" pitchFamily="34" charset="0"/>
                <a:cs typeface="Arial" panose="020B0604020202020204" pitchFamily="34" charset="0"/>
              </a:rPr>
              <a:t>esclavos</a:t>
            </a:r>
            <a:r>
              <a:rPr lang="en-US" b="1" dirty="0">
                <a:latin typeface="Arial" panose="020B0604020202020204" pitchFamily="34" charset="0"/>
                <a:cs typeface="Arial" panose="020B0604020202020204" pitchFamily="34" charset="0"/>
              </a:rPr>
              <a:t> y las </a:t>
            </a:r>
            <a:r>
              <a:rPr lang="en-US" b="1" dirty="0" err="1">
                <a:latin typeface="Arial" panose="020B0604020202020204" pitchFamily="34" charset="0"/>
                <a:cs typeface="Arial" panose="020B0604020202020204" pitchFamily="34" charset="0"/>
              </a:rPr>
              <a:t>instituciones</a:t>
            </a:r>
            <a:r>
              <a:rPr lang="en-US" b="1" dirty="0">
                <a:latin typeface="Arial" panose="020B0604020202020204" pitchFamily="34" charset="0"/>
                <a:cs typeface="Arial" panose="020B0604020202020204" pitchFamily="34" charset="0"/>
              </a:rPr>
              <a:t> y </a:t>
            </a:r>
            <a:r>
              <a:rPr lang="en-US" b="1" dirty="0" err="1">
                <a:latin typeface="Arial" panose="020B0604020202020204" pitchFamily="34" charset="0"/>
                <a:cs typeface="Arial" panose="020B0604020202020204" pitchFamily="34" charset="0"/>
              </a:rPr>
              <a:t>prácticas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análogas</a:t>
            </a:r>
            <a:r>
              <a:rPr lang="en-US" b="1" dirty="0">
                <a:latin typeface="Arial" panose="020B0604020202020204" pitchFamily="34" charset="0"/>
                <a:cs typeface="Arial" panose="020B0604020202020204" pitchFamily="34" charset="0"/>
              </a:rPr>
              <a:t> a la </a:t>
            </a:r>
            <a:r>
              <a:rPr lang="en-US" b="1" dirty="0" err="1">
                <a:latin typeface="Arial" panose="020B0604020202020204" pitchFamily="34" charset="0"/>
                <a:cs typeface="Arial" panose="020B0604020202020204" pitchFamily="34" charset="0"/>
              </a:rPr>
              <a:t>esclavitud</a:t>
            </a:r>
            <a:r>
              <a:rPr lang="en-US" b="1" dirty="0">
                <a:latin typeface="Arial" panose="020B0604020202020204" pitchFamily="34" charset="0"/>
                <a:cs typeface="Arial" panose="020B0604020202020204" pitchFamily="34" charset="0"/>
              </a:rPr>
              <a:t> (1956)</a:t>
            </a:r>
          </a:p>
          <a:p>
            <a:pPr marL="0" indent="0" algn="just">
              <a:buNone/>
            </a:pPr>
            <a:r>
              <a:rPr lang="en-US" dirty="0">
                <a:latin typeface="Arial" panose="020B0604020202020204" pitchFamily="34" charset="0"/>
                <a:cs typeface="Arial" panose="020B0604020202020204" pitchFamily="34" charset="0"/>
              </a:rPr>
              <a:t>a. </a:t>
            </a:r>
            <a:r>
              <a:rPr lang="en-US" dirty="0" err="1">
                <a:latin typeface="Arial" panose="020B0604020202020204" pitchFamily="34" charset="0"/>
                <a:cs typeface="Arial" panose="020B0604020202020204" pitchFamily="34" charset="0"/>
              </a:rPr>
              <a:t>Servidumbre</a:t>
            </a:r>
            <a:r>
              <a:rPr lang="en-US" dirty="0">
                <a:latin typeface="Arial" panose="020B0604020202020204" pitchFamily="34" charset="0"/>
                <a:cs typeface="Arial" panose="020B0604020202020204" pitchFamily="34" charset="0"/>
              </a:rPr>
              <a:t> por </a:t>
            </a:r>
            <a:r>
              <a:rPr lang="en-US" dirty="0" err="1">
                <a:latin typeface="Arial" panose="020B0604020202020204" pitchFamily="34" charset="0"/>
                <a:cs typeface="Arial" panose="020B0604020202020204" pitchFamily="34" charset="0"/>
              </a:rPr>
              <a:t>deudas</a:t>
            </a:r>
            <a:endParaRPr lang="en-US" dirty="0">
              <a:latin typeface="Arial" panose="020B0604020202020204" pitchFamily="34" charset="0"/>
              <a:cs typeface="Arial" panose="020B0604020202020204" pitchFamily="34" charset="0"/>
            </a:endParaRPr>
          </a:p>
          <a:p>
            <a:pPr marL="0" indent="0" algn="just">
              <a:buNone/>
            </a:pPr>
            <a:r>
              <a:rPr lang="en-US" dirty="0">
                <a:latin typeface="Arial" panose="020B0604020202020204" pitchFamily="34" charset="0"/>
                <a:cs typeface="Arial" panose="020B0604020202020204" pitchFamily="34" charset="0"/>
              </a:rPr>
              <a:t>b. </a:t>
            </a:r>
            <a:r>
              <a:rPr lang="en-US" dirty="0" err="1">
                <a:latin typeface="Arial" panose="020B0604020202020204" pitchFamily="34" charset="0"/>
                <a:cs typeface="Arial" panose="020B0604020202020204" pitchFamily="34" charset="0"/>
              </a:rPr>
              <a:t>Servidumbre</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gleba</a:t>
            </a:r>
            <a:r>
              <a:rPr lang="en-US" dirty="0">
                <a:latin typeface="Arial" panose="020B0604020202020204" pitchFamily="34" charset="0"/>
                <a:cs typeface="Arial" panose="020B0604020202020204" pitchFamily="34" charset="0"/>
              </a:rPr>
              <a:t> </a:t>
            </a:r>
          </a:p>
          <a:p>
            <a:pPr marL="0" indent="0" algn="just">
              <a:buNone/>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018094"/>
      </p:ext>
    </p:extLst>
  </p:cSld>
  <p:clrMapOvr>
    <a:masterClrMapping/>
  </p:clrMapOvr>
</p:sld>
</file>

<file path=ppt/theme/theme1.xml><?xml version="1.0" encoding="utf-8"?>
<a:theme xmlns:a="http://schemas.openxmlformats.org/drawingml/2006/main" name="Office Theme">
  <a:themeElements>
    <a:clrScheme name="Channel 4 1">
      <a:dk1>
        <a:srgbClr val="000000"/>
      </a:dk1>
      <a:lt1>
        <a:srgbClr val="FFFFFF"/>
      </a:lt1>
      <a:dk2>
        <a:srgbClr val="585858"/>
      </a:dk2>
      <a:lt2>
        <a:srgbClr val="FFFFFF"/>
      </a:lt2>
      <a:accent1>
        <a:srgbClr val="6D2B83"/>
      </a:accent1>
      <a:accent2>
        <a:srgbClr val="D0091D"/>
      </a:accent2>
      <a:accent3>
        <a:srgbClr val="FFD611"/>
      </a:accent3>
      <a:accent4>
        <a:srgbClr val="85B6E2"/>
      </a:accent4>
      <a:accent5>
        <a:srgbClr val="62CBC5"/>
      </a:accent5>
      <a:accent6>
        <a:srgbClr val="7F787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Queen Mary">
      <a:dk1>
        <a:srgbClr val="21386A"/>
      </a:dk1>
      <a:lt1>
        <a:sysClr val="window" lastClr="FFFFFF"/>
      </a:lt1>
      <a:dk2>
        <a:srgbClr val="21386A"/>
      </a:dk2>
      <a:lt2>
        <a:srgbClr val="D8D8D8"/>
      </a:lt2>
      <a:accent1>
        <a:srgbClr val="123181"/>
      </a:accent1>
      <a:accent2>
        <a:srgbClr val="792273"/>
      </a:accent2>
      <a:accent3>
        <a:srgbClr val="2DB8C5"/>
      </a:accent3>
      <a:accent4>
        <a:srgbClr val="CDA60C"/>
      </a:accent4>
      <a:accent5>
        <a:srgbClr val="BD1C1C"/>
      </a:accent5>
      <a:accent6>
        <a:srgbClr val="73B82B"/>
      </a:accent6>
      <a:hlink>
        <a:srgbClr val="E6007E"/>
      </a:hlink>
      <a:folHlink>
        <a:srgbClr val="2DB8C5"/>
      </a:folHlink>
    </a:clrScheme>
    <a:fontScheme name="Queen M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2102</TotalTime>
  <Words>3799</Words>
  <Application>Microsoft Macintosh PowerPoint</Application>
  <PresentationFormat>Presentación en pantalla (16:9)</PresentationFormat>
  <Paragraphs>213</Paragraphs>
  <Slides>29</Slides>
  <Notes>0</Notes>
  <HiddenSlides>0</HiddenSlides>
  <MMClips>0</MMClips>
  <ScaleCrop>false</ScaleCrop>
  <HeadingPairs>
    <vt:vector size="6" baseType="variant">
      <vt:variant>
        <vt:lpstr>Fuentes usadas</vt:lpstr>
      </vt:variant>
      <vt:variant>
        <vt:i4>4</vt:i4>
      </vt:variant>
      <vt:variant>
        <vt:lpstr>Tema</vt:lpstr>
      </vt:variant>
      <vt:variant>
        <vt:i4>3</vt:i4>
      </vt:variant>
      <vt:variant>
        <vt:lpstr>Títulos de diapositiva</vt:lpstr>
      </vt:variant>
      <vt:variant>
        <vt:i4>29</vt:i4>
      </vt:variant>
    </vt:vector>
  </HeadingPairs>
  <TitlesOfParts>
    <vt:vector size="36" baseType="lpstr">
      <vt:lpstr>4 Text</vt:lpstr>
      <vt:lpstr>Arial</vt:lpstr>
      <vt:lpstr>Calibri</vt:lpstr>
      <vt:lpstr>Channel 4 Chadwick</vt:lpstr>
      <vt:lpstr>Office Theme</vt:lpstr>
      <vt:lpstr>1_Custom Design</vt:lpstr>
      <vt:lpstr>2_Custom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J</dc:creator>
  <cp:lastModifiedBy>Mery Barraco</cp:lastModifiedBy>
  <cp:revision>111</cp:revision>
  <dcterms:created xsi:type="dcterms:W3CDTF">2020-06-18T12:08:25Z</dcterms:created>
  <dcterms:modified xsi:type="dcterms:W3CDTF">2021-06-29T16:43:48Z</dcterms:modified>
</cp:coreProperties>
</file>